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42"/>
  </p:notesMasterIdLst>
  <p:handoutMasterIdLst>
    <p:handoutMasterId r:id="rId43"/>
  </p:handoutMasterIdLst>
  <p:sldIdLst>
    <p:sldId id="347" r:id="rId5"/>
    <p:sldId id="367" r:id="rId6"/>
    <p:sldId id="459" r:id="rId7"/>
    <p:sldId id="461" r:id="rId8"/>
    <p:sldId id="462" r:id="rId9"/>
    <p:sldId id="420" r:id="rId10"/>
    <p:sldId id="457" r:id="rId11"/>
    <p:sldId id="348" r:id="rId12"/>
    <p:sldId id="467" r:id="rId13"/>
    <p:sldId id="262" r:id="rId14"/>
    <p:sldId id="338" r:id="rId15"/>
    <p:sldId id="410" r:id="rId16"/>
    <p:sldId id="296" r:id="rId17"/>
    <p:sldId id="364" r:id="rId18"/>
    <p:sldId id="349" r:id="rId19"/>
    <p:sldId id="361" r:id="rId20"/>
    <p:sldId id="336" r:id="rId21"/>
    <p:sldId id="350" r:id="rId22"/>
    <p:sldId id="263" r:id="rId23"/>
    <p:sldId id="352" r:id="rId24"/>
    <p:sldId id="476" r:id="rId25"/>
    <p:sldId id="453" r:id="rId26"/>
    <p:sldId id="452" r:id="rId27"/>
    <p:sldId id="344" r:id="rId28"/>
    <p:sldId id="454" r:id="rId29"/>
    <p:sldId id="477" r:id="rId30"/>
    <p:sldId id="281" r:id="rId31"/>
    <p:sldId id="426" r:id="rId32"/>
    <p:sldId id="472" r:id="rId33"/>
    <p:sldId id="353" r:id="rId34"/>
    <p:sldId id="341" r:id="rId35"/>
    <p:sldId id="342" r:id="rId36"/>
    <p:sldId id="354" r:id="rId37"/>
    <p:sldId id="339" r:id="rId38"/>
    <p:sldId id="456" r:id="rId39"/>
    <p:sldId id="274" r:id="rId40"/>
    <p:sldId id="327" r:id="rId41"/>
  </p:sldIdLst>
  <p:sldSz cx="12195175" cy="6859588"/>
  <p:notesSz cx="6858000" cy="9144000"/>
  <p:embeddedFontLst>
    <p:embeddedFont>
      <p:font typeface="Segoe UI" panose="020B0502040204020203" pitchFamily="34" charset="0"/>
      <p:regular r:id="rId44"/>
      <p:bold r:id="rId45"/>
      <p:italic r:id="rId46"/>
      <p:boldItalic r:id="rId47"/>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1FEBA-A351-A974-FC67-D4763CC16007}" name="Nils-Erik Flatø" initials="NF" userId="S::nils-erik.flato@sv.no::b49ee4ec-fdd1-40e8-9d54-be554d2a16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2EBDD"/>
    <a:srgbClr val="EB4040"/>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AFAD5-95AA-6739-3DFC-12C4D6E57C40}" v="23" dt="2025-03-20T09:51:05.798"/>
    <p1510:client id="{F6107722-22CB-40AC-B5A5-C7E56BFDBDE4}" v="1" dt="2025-03-20T12:32:21.76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02" autoAdjust="0"/>
  </p:normalViewPr>
  <p:slideViewPr>
    <p:cSldViewPr snapToGrid="0">
      <p:cViewPr varScale="1">
        <p:scale>
          <a:sx n="96" d="100"/>
          <a:sy n="96" d="100"/>
        </p:scale>
        <p:origin x="1440" y="67"/>
      </p:cViewPr>
      <p:guideLst>
        <p:guide orient="horz" pos="2161"/>
        <p:guide pos="384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ne Solvoll Navarsete" userId="afaa03ac-a1dd-4304-8fa9-4eccbb887720" providerId="ADAL" clId="{F6107722-22CB-40AC-B5A5-C7E56BFDBDE4}"/>
    <pc:docChg chg="undo custSel modSld">
      <pc:chgData name="Stine Solvoll Navarsete" userId="afaa03ac-a1dd-4304-8fa9-4eccbb887720" providerId="ADAL" clId="{F6107722-22CB-40AC-B5A5-C7E56BFDBDE4}" dt="2025-03-20T12:35:45.717" v="6" actId="478"/>
      <pc:docMkLst>
        <pc:docMk/>
      </pc:docMkLst>
      <pc:sldChg chg="addSp delSp modSp mod modClrScheme chgLayout">
        <pc:chgData name="Stine Solvoll Navarsete" userId="afaa03ac-a1dd-4304-8fa9-4eccbb887720" providerId="ADAL" clId="{F6107722-22CB-40AC-B5A5-C7E56BFDBDE4}" dt="2025-03-20T12:32:24.562" v="4" actId="26606"/>
        <pc:sldMkLst>
          <pc:docMk/>
          <pc:sldMk cId="43360650" sldId="452"/>
        </pc:sldMkLst>
        <pc:spChg chg="mod">
          <ac:chgData name="Stine Solvoll Navarsete" userId="afaa03ac-a1dd-4304-8fa9-4eccbb887720" providerId="ADAL" clId="{F6107722-22CB-40AC-B5A5-C7E56BFDBDE4}" dt="2025-03-20T12:32:24.562" v="4" actId="26606"/>
          <ac:spMkLst>
            <pc:docMk/>
            <pc:sldMk cId="43360650" sldId="452"/>
            <ac:spMk id="3" creationId="{FF845470-6582-1641-C848-03CE6F930876}"/>
          </ac:spMkLst>
        </pc:spChg>
        <pc:spChg chg="mod ord">
          <ac:chgData name="Stine Solvoll Navarsete" userId="afaa03ac-a1dd-4304-8fa9-4eccbb887720" providerId="ADAL" clId="{F6107722-22CB-40AC-B5A5-C7E56BFDBDE4}" dt="2025-03-20T12:32:24.562" v="4" actId="26606"/>
          <ac:spMkLst>
            <pc:docMk/>
            <pc:sldMk cId="43360650" sldId="452"/>
            <ac:spMk id="4" creationId="{47C77B97-75BE-633B-BC0B-EA6302545A27}"/>
          </ac:spMkLst>
        </pc:spChg>
        <pc:spChg chg="add del mod">
          <ac:chgData name="Stine Solvoll Navarsete" userId="afaa03ac-a1dd-4304-8fa9-4eccbb887720" providerId="ADAL" clId="{F6107722-22CB-40AC-B5A5-C7E56BFDBDE4}" dt="2025-03-20T12:32:21.767" v="1" actId="931"/>
          <ac:spMkLst>
            <pc:docMk/>
            <pc:sldMk cId="43360650" sldId="452"/>
            <ac:spMk id="5" creationId="{FF35C0AE-B8A3-06A3-8318-CF4EFD3B8DAF}"/>
          </ac:spMkLst>
        </pc:spChg>
        <pc:picChg chg="add mod">
          <ac:chgData name="Stine Solvoll Navarsete" userId="afaa03ac-a1dd-4304-8fa9-4eccbb887720" providerId="ADAL" clId="{F6107722-22CB-40AC-B5A5-C7E56BFDBDE4}" dt="2025-03-20T12:32:24.562" v="4" actId="26606"/>
          <ac:picMkLst>
            <pc:docMk/>
            <pc:sldMk cId="43360650" sldId="452"/>
            <ac:picMk id="7" creationId="{269A3082-F563-E47F-C611-68F8F05BEDEB}"/>
          </ac:picMkLst>
        </pc:picChg>
        <pc:picChg chg="del">
          <ac:chgData name="Stine Solvoll Navarsete" userId="afaa03ac-a1dd-4304-8fa9-4eccbb887720" providerId="ADAL" clId="{F6107722-22CB-40AC-B5A5-C7E56BFDBDE4}" dt="2025-03-20T12:32:15.405" v="0" actId="478"/>
          <ac:picMkLst>
            <pc:docMk/>
            <pc:sldMk cId="43360650" sldId="452"/>
            <ac:picMk id="10" creationId="{F18172F0-0983-3048-B13E-0636B7BCDE6F}"/>
          </ac:picMkLst>
        </pc:picChg>
      </pc:sldChg>
      <pc:sldChg chg="addSp delSp modSp mod">
        <pc:chgData name="Stine Solvoll Navarsete" userId="afaa03ac-a1dd-4304-8fa9-4eccbb887720" providerId="ADAL" clId="{F6107722-22CB-40AC-B5A5-C7E56BFDBDE4}" dt="2025-03-20T12:35:45.717" v="6" actId="478"/>
        <pc:sldMkLst>
          <pc:docMk/>
          <pc:sldMk cId="3226806504" sldId="453"/>
        </pc:sldMkLst>
        <pc:spChg chg="add del mod">
          <ac:chgData name="Stine Solvoll Navarsete" userId="afaa03ac-a1dd-4304-8fa9-4eccbb887720" providerId="ADAL" clId="{F6107722-22CB-40AC-B5A5-C7E56BFDBDE4}" dt="2025-03-20T12:35:45.717" v="6" actId="478"/>
          <ac:spMkLst>
            <pc:docMk/>
            <pc:sldMk cId="3226806504" sldId="453"/>
            <ac:spMk id="5" creationId="{76009294-863E-0450-6575-381A5B06A21A}"/>
          </ac:spMkLst>
        </pc:spChg>
        <pc:picChg chg="add del">
          <ac:chgData name="Stine Solvoll Navarsete" userId="afaa03ac-a1dd-4304-8fa9-4eccbb887720" providerId="ADAL" clId="{F6107722-22CB-40AC-B5A5-C7E56BFDBDE4}" dt="2025-03-20T12:35:45.717" v="6" actId="478"/>
          <ac:picMkLst>
            <pc:docMk/>
            <pc:sldMk cId="3226806504" sldId="453"/>
            <ac:picMk id="6" creationId="{D9E419A5-61DD-73B8-9B0D-E78C348062D1}"/>
          </ac:picMkLst>
        </pc:picChg>
      </pc:sldChg>
    </pc:docChg>
  </pc:docChgLst>
  <pc:docChgLst>
    <pc:chgData name="Henriett Røed" userId="S::henriett.roeed@sv.no::5404bc1a-acd9-4a51-a66a-93c06a019899" providerId="AD" clId="Web-{69D51C0D-ABBF-E3D2-CFCC-43F971F19CEA}"/>
    <pc:docChg chg="modSld">
      <pc:chgData name="Henriett Røed" userId="S::henriett.roeed@sv.no::5404bc1a-acd9-4a51-a66a-93c06a019899" providerId="AD" clId="Web-{69D51C0D-ABBF-E3D2-CFCC-43F971F19CEA}" dt="2025-03-03T13:18:49.284" v="53"/>
      <pc:docMkLst>
        <pc:docMk/>
      </pc:docMkLst>
      <pc:sldChg chg="modNotes">
        <pc:chgData name="Henriett Røed" userId="S::henriett.roeed@sv.no::5404bc1a-acd9-4a51-a66a-93c06a019899" providerId="AD" clId="Web-{69D51C0D-ABBF-E3D2-CFCC-43F971F19CEA}" dt="2025-03-03T13:17:53.486" v="8"/>
        <pc:sldMkLst>
          <pc:docMk/>
          <pc:sldMk cId="1470599612" sldId="344"/>
        </pc:sldMkLst>
      </pc:sldChg>
      <pc:sldChg chg="modNotes">
        <pc:chgData name="Henriett Røed" userId="S::henriett.roeed@sv.no::5404bc1a-acd9-4a51-a66a-93c06a019899" providerId="AD" clId="Web-{69D51C0D-ABBF-E3D2-CFCC-43F971F19CEA}" dt="2025-03-03T13:17:37.486" v="6"/>
        <pc:sldMkLst>
          <pc:docMk/>
          <pc:sldMk cId="3226806504" sldId="453"/>
        </pc:sldMkLst>
      </pc:sldChg>
      <pc:sldChg chg="modNotes">
        <pc:chgData name="Henriett Røed" userId="S::henriett.roeed@sv.no::5404bc1a-acd9-4a51-a66a-93c06a019899" providerId="AD" clId="Web-{69D51C0D-ABBF-E3D2-CFCC-43F971F19CEA}" dt="2025-03-03T13:18:49.284" v="53"/>
        <pc:sldMkLst>
          <pc:docMk/>
          <pc:sldMk cId="1835988637" sldId="454"/>
        </pc:sldMkLst>
      </pc:sldChg>
      <pc:sldChg chg="modNotes">
        <pc:chgData name="Henriett Røed" userId="S::henriett.roeed@sv.no::5404bc1a-acd9-4a51-a66a-93c06a019899" providerId="AD" clId="Web-{69D51C0D-ABBF-E3D2-CFCC-43F971F19CEA}" dt="2025-03-03T13:16:03.126" v="1"/>
        <pc:sldMkLst>
          <pc:docMk/>
          <pc:sldMk cId="2455736323" sldId="457"/>
        </pc:sldMkLst>
      </pc:sldChg>
    </pc:docChg>
  </pc:docChgLst>
  <pc:docChgLst>
    <pc:chgData name="Stine Solvoll Navarsete" userId="S::stine.navarsete@sv.no::afaa03ac-a1dd-4304-8fa9-4eccbb887720" providerId="AD" clId="Web-{E6AF4830-E849-6AA5-B62C-058E8BBE4C2E}"/>
    <pc:docChg chg="modSld">
      <pc:chgData name="Stine Solvoll Navarsete" userId="S::stine.navarsete@sv.no::afaa03ac-a1dd-4304-8fa9-4eccbb887720" providerId="AD" clId="Web-{E6AF4830-E849-6AA5-B62C-058E8BBE4C2E}" dt="2025-03-18T09:24:42.806" v="162" actId="20577"/>
      <pc:docMkLst>
        <pc:docMk/>
      </pc:docMkLst>
      <pc:sldChg chg="addSp delSp modSp mod modClrScheme chgLayout">
        <pc:chgData name="Stine Solvoll Navarsete" userId="S::stine.navarsete@sv.no::afaa03ac-a1dd-4304-8fa9-4eccbb887720" providerId="AD" clId="Web-{E6AF4830-E849-6AA5-B62C-058E8BBE4C2E}" dt="2025-03-18T09:23:42.430" v="128" actId="20577"/>
        <pc:sldMkLst>
          <pc:docMk/>
          <pc:sldMk cId="1470599612" sldId="344"/>
        </pc:sldMkLst>
        <pc:spChg chg="mod">
          <ac:chgData name="Stine Solvoll Navarsete" userId="S::stine.navarsete@sv.no::afaa03ac-a1dd-4304-8fa9-4eccbb887720" providerId="AD" clId="Web-{E6AF4830-E849-6AA5-B62C-058E8BBE4C2E}" dt="2025-03-18T09:21:36.912" v="7"/>
          <ac:spMkLst>
            <pc:docMk/>
            <pc:sldMk cId="1470599612" sldId="344"/>
            <ac:spMk id="2" creationId="{2FF3DF3D-E85A-4304-A4F5-21FD5E015852}"/>
          </ac:spMkLst>
        </pc:spChg>
        <pc:spChg chg="mod">
          <ac:chgData name="Stine Solvoll Navarsete" userId="S::stine.navarsete@sv.no::afaa03ac-a1dd-4304-8fa9-4eccbb887720" providerId="AD" clId="Web-{E6AF4830-E849-6AA5-B62C-058E8BBE4C2E}" dt="2025-03-18T09:23:42.430" v="128" actId="20577"/>
          <ac:spMkLst>
            <pc:docMk/>
            <pc:sldMk cId="1470599612" sldId="344"/>
            <ac:spMk id="4" creationId="{DBC6B011-DDB4-412B-9522-B2AD012DE8FB}"/>
          </ac:spMkLst>
        </pc:spChg>
      </pc:sldChg>
      <pc:sldChg chg="modSp">
        <pc:chgData name="Stine Solvoll Navarsete" userId="S::stine.navarsete@sv.no::afaa03ac-a1dd-4304-8fa9-4eccbb887720" providerId="AD" clId="Web-{E6AF4830-E849-6AA5-B62C-058E8BBE4C2E}" dt="2025-03-18T09:24:42.806" v="162" actId="20577"/>
        <pc:sldMkLst>
          <pc:docMk/>
          <pc:sldMk cId="3577337897" sldId="477"/>
        </pc:sldMkLst>
        <pc:spChg chg="mod">
          <ac:chgData name="Stine Solvoll Navarsete" userId="S::stine.navarsete@sv.no::afaa03ac-a1dd-4304-8fa9-4eccbb887720" providerId="AD" clId="Web-{E6AF4830-E849-6AA5-B62C-058E8BBE4C2E}" dt="2025-03-18T09:24:42.806" v="162" actId="20577"/>
          <ac:spMkLst>
            <pc:docMk/>
            <pc:sldMk cId="3577337897" sldId="477"/>
            <ac:spMk id="3" creationId="{64876F1B-5B99-4A19-444A-5B9EF5C69DE7}"/>
          </ac:spMkLst>
        </pc:spChg>
      </pc:sldChg>
    </pc:docChg>
  </pc:docChgLst>
  <pc:docChgLst>
    <pc:chgData name="Stine Solvoll Navarsete" userId="afaa03ac-a1dd-4304-8fa9-4eccbb887720" providerId="ADAL" clId="{715825A9-E1C3-48D7-9893-AD99270927DB}"/>
    <pc:docChg chg="undo custSel addSld delSld modSld sldOrd">
      <pc:chgData name="Stine Solvoll Navarsete" userId="afaa03ac-a1dd-4304-8fa9-4eccbb887720" providerId="ADAL" clId="{715825A9-E1C3-48D7-9893-AD99270927DB}" dt="2025-02-27T09:22:21.137" v="1096"/>
      <pc:docMkLst>
        <pc:docMk/>
      </pc:docMkLst>
      <pc:sldChg chg="del">
        <pc:chgData name="Stine Solvoll Navarsete" userId="afaa03ac-a1dd-4304-8fa9-4eccbb887720" providerId="ADAL" clId="{715825A9-E1C3-48D7-9893-AD99270927DB}" dt="2025-02-27T08:33:16.280" v="13" actId="47"/>
        <pc:sldMkLst>
          <pc:docMk/>
          <pc:sldMk cId="1431697445" sldId="259"/>
        </pc:sldMkLst>
      </pc:sldChg>
      <pc:sldChg chg="mod modShow">
        <pc:chgData name="Stine Solvoll Navarsete" userId="afaa03ac-a1dd-4304-8fa9-4eccbb887720" providerId="ADAL" clId="{715825A9-E1C3-48D7-9893-AD99270927DB}" dt="2025-02-27T08:56:52.272" v="730" actId="729"/>
        <pc:sldMkLst>
          <pc:docMk/>
          <pc:sldMk cId="3363747675" sldId="263"/>
        </pc:sldMkLst>
      </pc:sldChg>
      <pc:sldChg chg="del">
        <pc:chgData name="Stine Solvoll Navarsete" userId="afaa03ac-a1dd-4304-8fa9-4eccbb887720" providerId="ADAL" clId="{715825A9-E1C3-48D7-9893-AD99270927DB}" dt="2025-02-27T08:57:00.411" v="731" actId="47"/>
        <pc:sldMkLst>
          <pc:docMk/>
          <pc:sldMk cId="1345964999" sldId="264"/>
        </pc:sldMkLst>
      </pc:sldChg>
      <pc:sldChg chg="del">
        <pc:chgData name="Stine Solvoll Navarsete" userId="afaa03ac-a1dd-4304-8fa9-4eccbb887720" providerId="ADAL" clId="{715825A9-E1C3-48D7-9893-AD99270927DB}" dt="2025-02-27T08:56:45.493" v="729" actId="47"/>
        <pc:sldMkLst>
          <pc:docMk/>
          <pc:sldMk cId="1595190672" sldId="265"/>
        </pc:sldMkLst>
      </pc:sldChg>
      <pc:sldChg chg="del">
        <pc:chgData name="Stine Solvoll Navarsete" userId="afaa03ac-a1dd-4304-8fa9-4eccbb887720" providerId="ADAL" clId="{715825A9-E1C3-48D7-9893-AD99270927DB}" dt="2025-02-27T09:01:13.916" v="796" actId="47"/>
        <pc:sldMkLst>
          <pc:docMk/>
          <pc:sldMk cId="731020027" sldId="273"/>
        </pc:sldMkLst>
      </pc:sldChg>
      <pc:sldChg chg="add">
        <pc:chgData name="Stine Solvoll Navarsete" userId="afaa03ac-a1dd-4304-8fa9-4eccbb887720" providerId="ADAL" clId="{715825A9-E1C3-48D7-9893-AD99270927DB}" dt="2025-02-27T09:22:21.137" v="1096"/>
        <pc:sldMkLst>
          <pc:docMk/>
          <pc:sldMk cId="2654246143" sldId="274"/>
        </pc:sldMkLst>
      </pc:sldChg>
      <pc:sldChg chg="del">
        <pc:chgData name="Stine Solvoll Navarsete" userId="afaa03ac-a1dd-4304-8fa9-4eccbb887720" providerId="ADAL" clId="{715825A9-E1C3-48D7-9893-AD99270927DB}" dt="2025-02-27T08:30:20.887" v="5" actId="47"/>
        <pc:sldMkLst>
          <pc:docMk/>
          <pc:sldMk cId="4249041612" sldId="285"/>
        </pc:sldMkLst>
      </pc:sldChg>
      <pc:sldChg chg="del">
        <pc:chgData name="Stine Solvoll Navarsete" userId="afaa03ac-a1dd-4304-8fa9-4eccbb887720" providerId="ADAL" clId="{715825A9-E1C3-48D7-9893-AD99270927DB}" dt="2025-02-27T08:29:38.007" v="2" actId="47"/>
        <pc:sldMkLst>
          <pc:docMk/>
          <pc:sldMk cId="926416838" sldId="293"/>
        </pc:sldMkLst>
      </pc:sldChg>
      <pc:sldChg chg="ord">
        <pc:chgData name="Stine Solvoll Navarsete" userId="afaa03ac-a1dd-4304-8fa9-4eccbb887720" providerId="ADAL" clId="{715825A9-E1C3-48D7-9893-AD99270927DB}" dt="2025-02-27T08:39:52.154" v="262"/>
        <pc:sldMkLst>
          <pc:docMk/>
          <pc:sldMk cId="156674320" sldId="296"/>
        </pc:sldMkLst>
      </pc:sldChg>
      <pc:sldChg chg="del">
        <pc:chgData name="Stine Solvoll Navarsete" userId="afaa03ac-a1dd-4304-8fa9-4eccbb887720" providerId="ADAL" clId="{715825A9-E1C3-48D7-9893-AD99270927DB}" dt="2025-02-27T09:22:02.621" v="1095" actId="47"/>
        <pc:sldMkLst>
          <pc:docMk/>
          <pc:sldMk cId="2335150398" sldId="335"/>
        </pc:sldMkLst>
      </pc:sldChg>
      <pc:sldChg chg="modSp mod modAnim">
        <pc:chgData name="Stine Solvoll Navarsete" userId="afaa03ac-a1dd-4304-8fa9-4eccbb887720" providerId="ADAL" clId="{715825A9-E1C3-48D7-9893-AD99270927DB}" dt="2025-02-27T08:55:37.462" v="728" actId="20577"/>
        <pc:sldMkLst>
          <pc:docMk/>
          <pc:sldMk cId="4192308346" sldId="336"/>
        </pc:sldMkLst>
        <pc:spChg chg="mod">
          <ac:chgData name="Stine Solvoll Navarsete" userId="afaa03ac-a1dd-4304-8fa9-4eccbb887720" providerId="ADAL" clId="{715825A9-E1C3-48D7-9893-AD99270927DB}" dt="2025-02-27T08:55:37.462" v="728" actId="20577"/>
          <ac:spMkLst>
            <pc:docMk/>
            <pc:sldMk cId="4192308346" sldId="336"/>
            <ac:spMk id="3" creationId="{1932DD9E-90C3-204B-B018-2322283981B1}"/>
          </ac:spMkLst>
        </pc:spChg>
      </pc:sldChg>
      <pc:sldChg chg="modSp mod modAnim modShow">
        <pc:chgData name="Stine Solvoll Navarsete" userId="afaa03ac-a1dd-4304-8fa9-4eccbb887720" providerId="ADAL" clId="{715825A9-E1C3-48D7-9893-AD99270927DB}" dt="2025-02-27T08:39:03.930" v="258" actId="729"/>
        <pc:sldMkLst>
          <pc:docMk/>
          <pc:sldMk cId="3152750238" sldId="338"/>
        </pc:sldMkLst>
        <pc:spChg chg="mod">
          <ac:chgData name="Stine Solvoll Navarsete" userId="afaa03ac-a1dd-4304-8fa9-4eccbb887720" providerId="ADAL" clId="{715825A9-E1C3-48D7-9893-AD99270927DB}" dt="2025-02-27T08:38:48.447" v="257" actId="5793"/>
          <ac:spMkLst>
            <pc:docMk/>
            <pc:sldMk cId="3152750238" sldId="338"/>
            <ac:spMk id="4" creationId="{832A6553-66CC-4F70-A9EC-3BD994BD94AF}"/>
          </ac:spMkLst>
        </pc:spChg>
        <pc:spChg chg="mod">
          <ac:chgData name="Stine Solvoll Navarsete" userId="afaa03ac-a1dd-4304-8fa9-4eccbb887720" providerId="ADAL" clId="{715825A9-E1C3-48D7-9893-AD99270927DB}" dt="2025-02-27T08:35:58.305" v="36" actId="20577"/>
          <ac:spMkLst>
            <pc:docMk/>
            <pc:sldMk cId="3152750238" sldId="338"/>
            <ac:spMk id="8" creationId="{B58A0FB2-FF71-4C46-AFA8-CBDBF2C5046A}"/>
          </ac:spMkLst>
        </pc:spChg>
      </pc:sldChg>
      <pc:sldChg chg="modSp mod modAnim">
        <pc:chgData name="Stine Solvoll Navarsete" userId="afaa03ac-a1dd-4304-8fa9-4eccbb887720" providerId="ADAL" clId="{715825A9-E1C3-48D7-9893-AD99270927DB}" dt="2025-02-27T09:21:53.471" v="1093" actId="27636"/>
        <pc:sldMkLst>
          <pc:docMk/>
          <pc:sldMk cId="2983543455" sldId="339"/>
        </pc:sldMkLst>
        <pc:spChg chg="mod">
          <ac:chgData name="Stine Solvoll Navarsete" userId="afaa03ac-a1dd-4304-8fa9-4eccbb887720" providerId="ADAL" clId="{715825A9-E1C3-48D7-9893-AD99270927DB}" dt="2025-02-27T09:21:53.471" v="1093" actId="27636"/>
          <ac:spMkLst>
            <pc:docMk/>
            <pc:sldMk cId="2983543455" sldId="339"/>
            <ac:spMk id="3" creationId="{E2AA511F-29E6-7C40-A2A6-44BE95701223}"/>
          </ac:spMkLst>
        </pc:spChg>
      </pc:sldChg>
      <pc:sldChg chg="modSp">
        <pc:chgData name="Stine Solvoll Navarsete" userId="afaa03ac-a1dd-4304-8fa9-4eccbb887720" providerId="ADAL" clId="{715825A9-E1C3-48D7-9893-AD99270927DB}" dt="2025-02-27T09:14:31.757" v="851" actId="20577"/>
        <pc:sldMkLst>
          <pc:docMk/>
          <pc:sldMk cId="359717785" sldId="341"/>
        </pc:sldMkLst>
        <pc:spChg chg="mod">
          <ac:chgData name="Stine Solvoll Navarsete" userId="afaa03ac-a1dd-4304-8fa9-4eccbb887720" providerId="ADAL" clId="{715825A9-E1C3-48D7-9893-AD99270927DB}" dt="2025-02-27T09:14:31.757" v="851" actId="20577"/>
          <ac:spMkLst>
            <pc:docMk/>
            <pc:sldMk cId="359717785" sldId="341"/>
            <ac:spMk id="3" creationId="{2F0DCDD8-2E6F-4367-8BB8-0D78AAE48363}"/>
          </ac:spMkLst>
        </pc:spChg>
      </pc:sldChg>
      <pc:sldChg chg="modSp modAnim">
        <pc:chgData name="Stine Solvoll Navarsete" userId="afaa03ac-a1dd-4304-8fa9-4eccbb887720" providerId="ADAL" clId="{715825A9-E1C3-48D7-9893-AD99270927DB}" dt="2025-02-27T09:21:25.554" v="1082" actId="12"/>
        <pc:sldMkLst>
          <pc:docMk/>
          <pc:sldMk cId="1474443429" sldId="342"/>
        </pc:sldMkLst>
        <pc:spChg chg="mod">
          <ac:chgData name="Stine Solvoll Navarsete" userId="afaa03ac-a1dd-4304-8fa9-4eccbb887720" providerId="ADAL" clId="{715825A9-E1C3-48D7-9893-AD99270927DB}" dt="2025-02-27T09:21:25.554" v="1082" actId="12"/>
          <ac:spMkLst>
            <pc:docMk/>
            <pc:sldMk cId="1474443429" sldId="342"/>
            <ac:spMk id="4" creationId="{5C041734-CBA8-4E90-A078-93A2379CFBD2}"/>
          </ac:spMkLst>
        </pc:spChg>
      </pc:sldChg>
      <pc:sldChg chg="modSp add del mod ord modShow">
        <pc:chgData name="Stine Solvoll Navarsete" userId="afaa03ac-a1dd-4304-8fa9-4eccbb887720" providerId="ADAL" clId="{715825A9-E1C3-48D7-9893-AD99270927DB}" dt="2025-02-27T09:00:55.708" v="787" actId="20577"/>
        <pc:sldMkLst>
          <pc:docMk/>
          <pc:sldMk cId="1470599612" sldId="344"/>
        </pc:sldMkLst>
        <pc:spChg chg="mod">
          <ac:chgData name="Stine Solvoll Navarsete" userId="afaa03ac-a1dd-4304-8fa9-4eccbb887720" providerId="ADAL" clId="{715825A9-E1C3-48D7-9893-AD99270927DB}" dt="2025-02-27T09:00:55.708" v="787" actId="20577"/>
          <ac:spMkLst>
            <pc:docMk/>
            <pc:sldMk cId="1470599612" sldId="344"/>
            <ac:spMk id="4" creationId="{DBC6B011-DDB4-412B-9522-B2AD012DE8FB}"/>
          </ac:spMkLst>
        </pc:spChg>
      </pc:sldChg>
      <pc:sldChg chg="del">
        <pc:chgData name="Stine Solvoll Navarsete" userId="afaa03ac-a1dd-4304-8fa9-4eccbb887720" providerId="ADAL" clId="{715825A9-E1C3-48D7-9893-AD99270927DB}" dt="2025-02-27T09:00:25.265" v="777" actId="47"/>
        <pc:sldMkLst>
          <pc:docMk/>
          <pc:sldMk cId="1063053682" sldId="345"/>
        </pc:sldMkLst>
      </pc:sldChg>
      <pc:sldChg chg="modSp mod">
        <pc:chgData name="Stine Solvoll Navarsete" userId="afaa03ac-a1dd-4304-8fa9-4eccbb887720" providerId="ADAL" clId="{715825A9-E1C3-48D7-9893-AD99270927DB}" dt="2025-02-27T08:27:54.862" v="1" actId="20577"/>
        <pc:sldMkLst>
          <pc:docMk/>
          <pc:sldMk cId="3148051270" sldId="347"/>
        </pc:sldMkLst>
        <pc:spChg chg="mod">
          <ac:chgData name="Stine Solvoll Navarsete" userId="afaa03ac-a1dd-4304-8fa9-4eccbb887720" providerId="ADAL" clId="{715825A9-E1C3-48D7-9893-AD99270927DB}" dt="2025-02-27T08:27:54.862" v="1" actId="20577"/>
          <ac:spMkLst>
            <pc:docMk/>
            <pc:sldMk cId="3148051270" sldId="347"/>
            <ac:spMk id="2" creationId="{347F831F-BD20-0345-B2BA-0FE7E84D1353}"/>
          </ac:spMkLst>
        </pc:spChg>
      </pc:sldChg>
      <pc:sldChg chg="ord">
        <pc:chgData name="Stine Solvoll Navarsete" userId="afaa03ac-a1dd-4304-8fa9-4eccbb887720" providerId="ADAL" clId="{715825A9-E1C3-48D7-9893-AD99270927DB}" dt="2025-02-27T08:34:52.723" v="34"/>
        <pc:sldMkLst>
          <pc:docMk/>
          <pc:sldMk cId="923682008" sldId="348"/>
        </pc:sldMkLst>
      </pc:sldChg>
      <pc:sldChg chg="modSp mod">
        <pc:chgData name="Stine Solvoll Navarsete" userId="afaa03ac-a1dd-4304-8fa9-4eccbb887720" providerId="ADAL" clId="{715825A9-E1C3-48D7-9893-AD99270927DB}" dt="2025-02-27T08:57:28.232" v="772" actId="20577"/>
        <pc:sldMkLst>
          <pc:docMk/>
          <pc:sldMk cId="548170834" sldId="352"/>
        </pc:sldMkLst>
        <pc:spChg chg="mod">
          <ac:chgData name="Stine Solvoll Navarsete" userId="afaa03ac-a1dd-4304-8fa9-4eccbb887720" providerId="ADAL" clId="{715825A9-E1C3-48D7-9893-AD99270927DB}" dt="2025-02-27T08:57:28.232" v="772" actId="20577"/>
          <ac:spMkLst>
            <pc:docMk/>
            <pc:sldMk cId="548170834" sldId="352"/>
            <ac:spMk id="2" creationId="{347F831F-BD20-0345-B2BA-0FE7E84D1353}"/>
          </ac:spMkLst>
        </pc:spChg>
      </pc:sldChg>
      <pc:sldChg chg="del">
        <pc:chgData name="Stine Solvoll Navarsete" userId="afaa03ac-a1dd-4304-8fa9-4eccbb887720" providerId="ADAL" clId="{715825A9-E1C3-48D7-9893-AD99270927DB}" dt="2025-02-27T09:01:15.379" v="797" actId="47"/>
        <pc:sldMkLst>
          <pc:docMk/>
          <pc:sldMk cId="2724959361" sldId="359"/>
        </pc:sldMkLst>
      </pc:sldChg>
      <pc:sldChg chg="del">
        <pc:chgData name="Stine Solvoll Navarsete" userId="afaa03ac-a1dd-4304-8fa9-4eccbb887720" providerId="ADAL" clId="{715825A9-E1C3-48D7-9893-AD99270927DB}" dt="2025-02-27T08:33:18.580" v="14" actId="47"/>
        <pc:sldMkLst>
          <pc:docMk/>
          <pc:sldMk cId="2952642581" sldId="360"/>
        </pc:sldMkLst>
      </pc:sldChg>
      <pc:sldChg chg="modSp mod">
        <pc:chgData name="Stine Solvoll Navarsete" userId="afaa03ac-a1dd-4304-8fa9-4eccbb887720" providerId="ADAL" clId="{715825A9-E1C3-48D7-9893-AD99270927DB}" dt="2025-02-27T08:51:07.884" v="533" actId="20577"/>
        <pc:sldMkLst>
          <pc:docMk/>
          <pc:sldMk cId="2329777938" sldId="361"/>
        </pc:sldMkLst>
        <pc:spChg chg="mod">
          <ac:chgData name="Stine Solvoll Navarsete" userId="afaa03ac-a1dd-4304-8fa9-4eccbb887720" providerId="ADAL" clId="{715825A9-E1C3-48D7-9893-AD99270927DB}" dt="2025-02-27T08:51:07.884" v="533" actId="20577"/>
          <ac:spMkLst>
            <pc:docMk/>
            <pc:sldMk cId="2329777938" sldId="361"/>
            <ac:spMk id="2" creationId="{061BFAF5-FE80-B727-EBB7-8688BE5EF897}"/>
          </ac:spMkLst>
        </pc:spChg>
      </pc:sldChg>
      <pc:sldChg chg="del">
        <pc:chgData name="Stine Solvoll Navarsete" userId="afaa03ac-a1dd-4304-8fa9-4eccbb887720" providerId="ADAL" clId="{715825A9-E1C3-48D7-9893-AD99270927DB}" dt="2025-02-27T09:21:58.631" v="1094" actId="47"/>
        <pc:sldMkLst>
          <pc:docMk/>
          <pc:sldMk cId="2960882065" sldId="362"/>
        </pc:sldMkLst>
      </pc:sldChg>
      <pc:sldChg chg="del">
        <pc:chgData name="Stine Solvoll Navarsete" userId="afaa03ac-a1dd-4304-8fa9-4eccbb887720" providerId="ADAL" clId="{715825A9-E1C3-48D7-9893-AD99270927DB}" dt="2025-02-27T08:34:24.571" v="30" actId="47"/>
        <pc:sldMkLst>
          <pc:docMk/>
          <pc:sldMk cId="3278488730" sldId="363"/>
        </pc:sldMkLst>
      </pc:sldChg>
      <pc:sldChg chg="modSp mod">
        <pc:chgData name="Stine Solvoll Navarsete" userId="afaa03ac-a1dd-4304-8fa9-4eccbb887720" providerId="ADAL" clId="{715825A9-E1C3-48D7-9893-AD99270927DB}" dt="2025-02-27T08:41:34.706" v="341" actId="20577"/>
        <pc:sldMkLst>
          <pc:docMk/>
          <pc:sldMk cId="2599853210" sldId="364"/>
        </pc:sldMkLst>
        <pc:spChg chg="mod">
          <ac:chgData name="Stine Solvoll Navarsete" userId="afaa03ac-a1dd-4304-8fa9-4eccbb887720" providerId="ADAL" clId="{715825A9-E1C3-48D7-9893-AD99270927DB}" dt="2025-02-27T08:41:34.706" v="341" actId="20577"/>
          <ac:spMkLst>
            <pc:docMk/>
            <pc:sldMk cId="2599853210" sldId="364"/>
            <ac:spMk id="2" creationId="{94B45E5D-33E4-0AE9-B2FA-67179EB8173F}"/>
          </ac:spMkLst>
        </pc:spChg>
      </pc:sldChg>
      <pc:sldChg chg="del">
        <pc:chgData name="Stine Solvoll Navarsete" userId="afaa03ac-a1dd-4304-8fa9-4eccbb887720" providerId="ADAL" clId="{715825A9-E1C3-48D7-9893-AD99270927DB}" dt="2025-02-27T08:33:19.365" v="15" actId="47"/>
        <pc:sldMkLst>
          <pc:docMk/>
          <pc:sldMk cId="1524082994" sldId="365"/>
        </pc:sldMkLst>
      </pc:sldChg>
      <pc:sldChg chg="del">
        <pc:chgData name="Stine Solvoll Navarsete" userId="afaa03ac-a1dd-4304-8fa9-4eccbb887720" providerId="ADAL" clId="{715825A9-E1C3-48D7-9893-AD99270927DB}" dt="2025-02-27T08:39:30.507" v="259" actId="47"/>
        <pc:sldMkLst>
          <pc:docMk/>
          <pc:sldMk cId="2013099636" sldId="366"/>
        </pc:sldMkLst>
      </pc:sldChg>
      <pc:sldChg chg="add">
        <pc:chgData name="Stine Solvoll Navarsete" userId="afaa03ac-a1dd-4304-8fa9-4eccbb887720" providerId="ADAL" clId="{715825A9-E1C3-48D7-9893-AD99270927DB}" dt="2025-02-27T08:29:58.282" v="3"/>
        <pc:sldMkLst>
          <pc:docMk/>
          <pc:sldMk cId="1271338499" sldId="367"/>
        </pc:sldMkLst>
      </pc:sldChg>
      <pc:sldChg chg="add">
        <pc:chgData name="Stine Solvoll Navarsete" userId="afaa03ac-a1dd-4304-8fa9-4eccbb887720" providerId="ADAL" clId="{715825A9-E1C3-48D7-9893-AD99270927DB}" dt="2025-02-27T08:39:38.684" v="260"/>
        <pc:sldMkLst>
          <pc:docMk/>
          <pc:sldMk cId="214449126" sldId="410"/>
        </pc:sldMkLst>
      </pc:sldChg>
      <pc:sldChg chg="add">
        <pc:chgData name="Stine Solvoll Navarsete" userId="afaa03ac-a1dd-4304-8fa9-4eccbb887720" providerId="ADAL" clId="{715825A9-E1C3-48D7-9893-AD99270927DB}" dt="2025-02-27T08:31:51.629" v="9"/>
        <pc:sldMkLst>
          <pc:docMk/>
          <pc:sldMk cId="1514201588" sldId="420"/>
        </pc:sldMkLst>
      </pc:sldChg>
      <pc:sldChg chg="add">
        <pc:chgData name="Stine Solvoll Navarsete" userId="afaa03ac-a1dd-4304-8fa9-4eccbb887720" providerId="ADAL" clId="{715825A9-E1C3-48D7-9893-AD99270927DB}" dt="2025-02-27T09:02:03.052" v="798"/>
        <pc:sldMkLst>
          <pc:docMk/>
          <pc:sldMk cId="2624683091" sldId="426"/>
        </pc:sldMkLst>
      </pc:sldChg>
      <pc:sldChg chg="add">
        <pc:chgData name="Stine Solvoll Navarsete" userId="afaa03ac-a1dd-4304-8fa9-4eccbb887720" providerId="ADAL" clId="{715825A9-E1C3-48D7-9893-AD99270927DB}" dt="2025-02-27T08:58:10.803" v="773"/>
        <pc:sldMkLst>
          <pc:docMk/>
          <pc:sldMk cId="43360650" sldId="452"/>
        </pc:sldMkLst>
      </pc:sldChg>
      <pc:sldChg chg="add ord">
        <pc:chgData name="Stine Solvoll Navarsete" userId="afaa03ac-a1dd-4304-8fa9-4eccbb887720" providerId="ADAL" clId="{715825A9-E1C3-48D7-9893-AD99270927DB}" dt="2025-02-27T08:58:24.914" v="775"/>
        <pc:sldMkLst>
          <pc:docMk/>
          <pc:sldMk cId="3226806504" sldId="453"/>
        </pc:sldMkLst>
      </pc:sldChg>
      <pc:sldChg chg="add">
        <pc:chgData name="Stine Solvoll Navarsete" userId="afaa03ac-a1dd-4304-8fa9-4eccbb887720" providerId="ADAL" clId="{715825A9-E1C3-48D7-9893-AD99270927DB}" dt="2025-02-27T08:58:10.803" v="773"/>
        <pc:sldMkLst>
          <pc:docMk/>
          <pc:sldMk cId="1835988637" sldId="454"/>
        </pc:sldMkLst>
      </pc:sldChg>
      <pc:sldChg chg="add">
        <pc:chgData name="Stine Solvoll Navarsete" userId="afaa03ac-a1dd-4304-8fa9-4eccbb887720" providerId="ADAL" clId="{715825A9-E1C3-48D7-9893-AD99270927DB}" dt="2025-02-27T09:22:21.137" v="1096"/>
        <pc:sldMkLst>
          <pc:docMk/>
          <pc:sldMk cId="1858303934" sldId="456"/>
        </pc:sldMkLst>
      </pc:sldChg>
      <pc:sldChg chg="modSp add mod ord">
        <pc:chgData name="Stine Solvoll Navarsete" userId="afaa03ac-a1dd-4304-8fa9-4eccbb887720" providerId="ADAL" clId="{715825A9-E1C3-48D7-9893-AD99270927DB}" dt="2025-02-27T08:34:46.410" v="32"/>
        <pc:sldMkLst>
          <pc:docMk/>
          <pc:sldMk cId="2455736323" sldId="457"/>
        </pc:sldMkLst>
        <pc:spChg chg="mod">
          <ac:chgData name="Stine Solvoll Navarsete" userId="afaa03ac-a1dd-4304-8fa9-4eccbb887720" providerId="ADAL" clId="{715825A9-E1C3-48D7-9893-AD99270927DB}" dt="2025-02-27T08:34:16.726" v="29" actId="5793"/>
          <ac:spMkLst>
            <pc:docMk/>
            <pc:sldMk cId="2455736323" sldId="457"/>
            <ac:spMk id="3" creationId="{60906BE3-134B-12A2-7650-ABA45C40C698}"/>
          </ac:spMkLst>
        </pc:spChg>
      </pc:sldChg>
      <pc:sldChg chg="add">
        <pc:chgData name="Stine Solvoll Navarsete" userId="afaa03ac-a1dd-4304-8fa9-4eccbb887720" providerId="ADAL" clId="{715825A9-E1C3-48D7-9893-AD99270927DB}" dt="2025-02-27T08:30:19.073" v="4"/>
        <pc:sldMkLst>
          <pc:docMk/>
          <pc:sldMk cId="1098550354" sldId="459"/>
        </pc:sldMkLst>
      </pc:sldChg>
      <pc:sldChg chg="add del">
        <pc:chgData name="Stine Solvoll Navarsete" userId="afaa03ac-a1dd-4304-8fa9-4eccbb887720" providerId="ADAL" clId="{715825A9-E1C3-48D7-9893-AD99270927DB}" dt="2025-02-27T08:32:30.360" v="10" actId="47"/>
        <pc:sldMkLst>
          <pc:docMk/>
          <pc:sldMk cId="1007378052" sldId="460"/>
        </pc:sldMkLst>
      </pc:sldChg>
      <pc:sldChg chg="add">
        <pc:chgData name="Stine Solvoll Navarsete" userId="afaa03ac-a1dd-4304-8fa9-4eccbb887720" providerId="ADAL" clId="{715825A9-E1C3-48D7-9893-AD99270927DB}" dt="2025-02-27T08:31:01.892" v="7"/>
        <pc:sldMkLst>
          <pc:docMk/>
          <pc:sldMk cId="3836094576" sldId="461"/>
        </pc:sldMkLst>
      </pc:sldChg>
      <pc:sldChg chg="add">
        <pc:chgData name="Stine Solvoll Navarsete" userId="afaa03ac-a1dd-4304-8fa9-4eccbb887720" providerId="ADAL" clId="{715825A9-E1C3-48D7-9893-AD99270927DB}" dt="2025-02-27T08:31:37.847" v="8"/>
        <pc:sldMkLst>
          <pc:docMk/>
          <pc:sldMk cId="3137303649" sldId="462"/>
        </pc:sldMkLst>
      </pc:sldChg>
      <pc:sldChg chg="add">
        <pc:chgData name="Stine Solvoll Navarsete" userId="afaa03ac-a1dd-4304-8fa9-4eccbb887720" providerId="ADAL" clId="{715825A9-E1C3-48D7-9893-AD99270927DB}" dt="2025-02-27T08:32:55.831" v="11"/>
        <pc:sldMkLst>
          <pc:docMk/>
          <pc:sldMk cId="3431890678" sldId="467"/>
        </pc:sldMkLst>
      </pc:sldChg>
      <pc:sldChg chg="add del">
        <pc:chgData name="Stine Solvoll Navarsete" userId="afaa03ac-a1dd-4304-8fa9-4eccbb887720" providerId="ADAL" clId="{715825A9-E1C3-48D7-9893-AD99270927DB}" dt="2025-02-27T08:33:50.275" v="17"/>
        <pc:sldMkLst>
          <pc:docMk/>
          <pc:sldMk cId="2192156849" sldId="468"/>
        </pc:sldMkLst>
      </pc:sldChg>
      <pc:sldChg chg="add">
        <pc:chgData name="Stine Solvoll Navarsete" userId="afaa03ac-a1dd-4304-8fa9-4eccbb887720" providerId="ADAL" clId="{715825A9-E1C3-48D7-9893-AD99270927DB}" dt="2025-02-27T09:02:03.052" v="798"/>
        <pc:sldMkLst>
          <pc:docMk/>
          <pc:sldMk cId="523907850" sldId="472"/>
        </pc:sldMkLst>
      </pc:sldChg>
      <pc:sldChg chg="add">
        <pc:chgData name="Stine Solvoll Navarsete" userId="afaa03ac-a1dd-4304-8fa9-4eccbb887720" providerId="ADAL" clId="{715825A9-E1C3-48D7-9893-AD99270927DB}" dt="2025-02-27T08:58:10.803" v="773"/>
        <pc:sldMkLst>
          <pc:docMk/>
          <pc:sldMk cId="1106250393" sldId="476"/>
        </pc:sldMkLst>
      </pc:sldChg>
      <pc:sldChg chg="modSp add mod">
        <pc:chgData name="Stine Solvoll Navarsete" userId="afaa03ac-a1dd-4304-8fa9-4eccbb887720" providerId="ADAL" clId="{715825A9-E1C3-48D7-9893-AD99270927DB}" dt="2025-02-27T09:01:06.141" v="795" actId="20577"/>
        <pc:sldMkLst>
          <pc:docMk/>
          <pc:sldMk cId="3577337897" sldId="477"/>
        </pc:sldMkLst>
        <pc:spChg chg="mod">
          <ac:chgData name="Stine Solvoll Navarsete" userId="afaa03ac-a1dd-4304-8fa9-4eccbb887720" providerId="ADAL" clId="{715825A9-E1C3-48D7-9893-AD99270927DB}" dt="2025-02-27T09:01:06.141" v="795" actId="20577"/>
          <ac:spMkLst>
            <pc:docMk/>
            <pc:sldMk cId="3577337897" sldId="477"/>
            <ac:spMk id="4" creationId="{F848172B-5E2C-CED3-AAC2-35F7862DEACF}"/>
          </ac:spMkLst>
        </pc:spChg>
      </pc:sldChg>
    </pc:docChg>
  </pc:docChgLst>
  <pc:docChgLst>
    <pc:chgData name="Nils-Erik Flatø" userId="S::nils-erik.flato@sv.no::b49ee4ec-fdd1-40e8-9d54-be554d2a1622" providerId="AD" clId="Web-{CDCAFAD5-95AA-6739-3DFC-12C4D6E57C40}"/>
    <pc:docChg chg="modSld">
      <pc:chgData name="Nils-Erik Flatø" userId="S::nils-erik.flato@sv.no::b49ee4ec-fdd1-40e8-9d54-be554d2a1622" providerId="AD" clId="Web-{CDCAFAD5-95AA-6739-3DFC-12C4D6E57C40}" dt="2025-03-20T09:51:03.610" v="22" actId="20577"/>
      <pc:docMkLst>
        <pc:docMk/>
      </pc:docMkLst>
      <pc:sldChg chg="addSp delSp modSp mod modClrScheme chgLayout">
        <pc:chgData name="Nils-Erik Flatø" userId="S::nils-erik.flato@sv.no::b49ee4ec-fdd1-40e8-9d54-be554d2a1622" providerId="AD" clId="Web-{CDCAFAD5-95AA-6739-3DFC-12C4D6E57C40}" dt="2025-03-20T09:47:44.498" v="9"/>
        <pc:sldMkLst>
          <pc:docMk/>
          <pc:sldMk cId="156674320" sldId="296"/>
        </pc:sldMkLst>
        <pc:spChg chg="mod ord">
          <ac:chgData name="Nils-Erik Flatø" userId="S::nils-erik.flato@sv.no::b49ee4ec-fdd1-40e8-9d54-be554d2a1622" providerId="AD" clId="Web-{CDCAFAD5-95AA-6739-3DFC-12C4D6E57C40}" dt="2025-03-20T09:47:44.498" v="9"/>
          <ac:spMkLst>
            <pc:docMk/>
            <pc:sldMk cId="156674320" sldId="296"/>
            <ac:spMk id="2" creationId="{60FA563F-044B-4420-B62A-112A49884527}"/>
          </ac:spMkLst>
        </pc:spChg>
        <pc:spChg chg="mod">
          <ac:chgData name="Nils-Erik Flatø" userId="S::nils-erik.flato@sv.no::b49ee4ec-fdd1-40e8-9d54-be554d2a1622" providerId="AD" clId="Web-{CDCAFAD5-95AA-6739-3DFC-12C4D6E57C40}" dt="2025-03-20T09:47:44.498" v="9"/>
          <ac:spMkLst>
            <pc:docMk/>
            <pc:sldMk cId="156674320" sldId="296"/>
            <ac:spMk id="4" creationId="{832A6553-66CC-4F70-A9EC-3BD994BD94AF}"/>
          </ac:spMkLst>
        </pc:spChg>
        <pc:spChg chg="add del mod">
          <ac:chgData name="Nils-Erik Flatø" userId="S::nils-erik.flato@sv.no::b49ee4ec-fdd1-40e8-9d54-be554d2a1622" providerId="AD" clId="Web-{CDCAFAD5-95AA-6739-3DFC-12C4D6E57C40}" dt="2025-03-20T09:47:40.170" v="8"/>
          <ac:spMkLst>
            <pc:docMk/>
            <pc:sldMk cId="156674320" sldId="296"/>
            <ac:spMk id="5" creationId="{46916B0D-D63D-D45A-435E-286BD92A1264}"/>
          </ac:spMkLst>
        </pc:spChg>
        <pc:picChg chg="add mod ord">
          <ac:chgData name="Nils-Erik Flatø" userId="S::nils-erik.flato@sv.no::b49ee4ec-fdd1-40e8-9d54-be554d2a1622" providerId="AD" clId="Web-{CDCAFAD5-95AA-6739-3DFC-12C4D6E57C40}" dt="2025-03-20T09:47:44.498" v="9"/>
          <ac:picMkLst>
            <pc:docMk/>
            <pc:sldMk cId="156674320" sldId="296"/>
            <ac:picMk id="6" creationId="{4C0024F0-AEDD-A80B-BB1D-B11F00B83829}"/>
          </ac:picMkLst>
        </pc:picChg>
        <pc:picChg chg="del">
          <ac:chgData name="Nils-Erik Flatø" userId="S::nils-erik.flato@sv.no::b49ee4ec-fdd1-40e8-9d54-be554d2a1622" providerId="AD" clId="Web-{CDCAFAD5-95AA-6739-3DFC-12C4D6E57C40}" dt="2025-03-20T09:47:28.545" v="7"/>
          <ac:picMkLst>
            <pc:docMk/>
            <pc:sldMk cId="156674320" sldId="296"/>
            <ac:picMk id="8" creationId="{DA903BAC-5135-EEB3-CF63-1C4D2351C92A}"/>
          </ac:picMkLst>
        </pc:picChg>
      </pc:sldChg>
      <pc:sldChg chg="addSp delSp modSp">
        <pc:chgData name="Nils-Erik Flatø" userId="S::nils-erik.flato@sv.no::b49ee4ec-fdd1-40e8-9d54-be554d2a1622" providerId="AD" clId="Web-{CDCAFAD5-95AA-6739-3DFC-12C4D6E57C40}" dt="2025-03-20T09:46:30.247" v="6" actId="1076"/>
        <pc:sldMkLst>
          <pc:docMk/>
          <pc:sldMk cId="1470599612" sldId="344"/>
        </pc:sldMkLst>
        <pc:spChg chg="add del mod">
          <ac:chgData name="Nils-Erik Flatø" userId="S::nils-erik.flato@sv.no::b49ee4ec-fdd1-40e8-9d54-be554d2a1622" providerId="AD" clId="Web-{CDCAFAD5-95AA-6739-3DFC-12C4D6E57C40}" dt="2025-03-20T09:46:21.325" v="2"/>
          <ac:spMkLst>
            <pc:docMk/>
            <pc:sldMk cId="1470599612" sldId="344"/>
            <ac:spMk id="6" creationId="{395B797A-A435-B116-D5B7-CAFC1C8C3224}"/>
          </ac:spMkLst>
        </pc:spChg>
        <pc:picChg chg="add mod">
          <ac:chgData name="Nils-Erik Flatø" userId="S::nils-erik.flato@sv.no::b49ee4ec-fdd1-40e8-9d54-be554d2a1622" providerId="AD" clId="Web-{CDCAFAD5-95AA-6739-3DFC-12C4D6E57C40}" dt="2025-03-20T09:46:30.247" v="6" actId="1076"/>
          <ac:picMkLst>
            <pc:docMk/>
            <pc:sldMk cId="1470599612" sldId="344"/>
            <ac:picMk id="3" creationId="{0E756A23-9622-11FB-17B7-08AD38120F5A}"/>
          </ac:picMkLst>
        </pc:picChg>
        <pc:picChg chg="del">
          <ac:chgData name="Nils-Erik Flatø" userId="S::nils-erik.flato@sv.no::b49ee4ec-fdd1-40e8-9d54-be554d2a1622" providerId="AD" clId="Web-{CDCAFAD5-95AA-6739-3DFC-12C4D6E57C40}" dt="2025-03-20T09:46:18.700" v="1"/>
          <ac:picMkLst>
            <pc:docMk/>
            <pc:sldMk cId="1470599612" sldId="344"/>
            <ac:picMk id="7" creationId="{D5FFF160-B4B8-C44C-9000-E786D4916667}"/>
          </ac:picMkLst>
        </pc:picChg>
      </pc:sldChg>
      <pc:sldChg chg="modSp">
        <pc:chgData name="Nils-Erik Flatø" userId="S::nils-erik.flato@sv.no::b49ee4ec-fdd1-40e8-9d54-be554d2a1622" providerId="AD" clId="Web-{CDCAFAD5-95AA-6739-3DFC-12C4D6E57C40}" dt="2025-03-20T09:50:44.828" v="17" actId="20577"/>
        <pc:sldMkLst>
          <pc:docMk/>
          <pc:sldMk cId="2599853210" sldId="364"/>
        </pc:sldMkLst>
        <pc:spChg chg="mod">
          <ac:chgData name="Nils-Erik Flatø" userId="S::nils-erik.flato@sv.no::b49ee4ec-fdd1-40e8-9d54-be554d2a1622" providerId="AD" clId="Web-{CDCAFAD5-95AA-6739-3DFC-12C4D6E57C40}" dt="2025-03-20T09:50:44.828" v="17" actId="20577"/>
          <ac:spMkLst>
            <pc:docMk/>
            <pc:sldMk cId="2599853210" sldId="364"/>
            <ac:spMk id="2" creationId="{94B45E5D-33E4-0AE9-B2FA-67179EB8173F}"/>
          </ac:spMkLst>
        </pc:spChg>
      </pc:sldChg>
      <pc:sldChg chg="modSp">
        <pc:chgData name="Nils-Erik Flatø" userId="S::nils-erik.flato@sv.no::b49ee4ec-fdd1-40e8-9d54-be554d2a1622" providerId="AD" clId="Web-{CDCAFAD5-95AA-6739-3DFC-12C4D6E57C40}" dt="2025-03-20T09:51:03.610" v="22" actId="20577"/>
        <pc:sldMkLst>
          <pc:docMk/>
          <pc:sldMk cId="1106250393" sldId="476"/>
        </pc:sldMkLst>
        <pc:spChg chg="mod">
          <ac:chgData name="Nils-Erik Flatø" userId="S::nils-erik.flato@sv.no::b49ee4ec-fdd1-40e8-9d54-be554d2a1622" providerId="AD" clId="Web-{CDCAFAD5-95AA-6739-3DFC-12C4D6E57C40}" dt="2025-03-20T09:51:03.610" v="22" actId="20577"/>
          <ac:spMkLst>
            <pc:docMk/>
            <pc:sldMk cId="1106250393" sldId="476"/>
            <ac:spMk id="3" creationId="{175D7C1B-F750-DD8E-6DAE-0F42EB569FF0}"/>
          </ac:spMkLst>
        </pc:spChg>
      </pc:sldChg>
    </pc:docChg>
  </pc:docChgLst>
  <pc:docChgLst>
    <pc:chgData name="Stine Solvoll Navarsete" userId="afaa03ac-a1dd-4304-8fa9-4eccbb887720" providerId="ADAL" clId="{8935118B-AEEC-410A-8F68-B5301DC7B12A}"/>
    <pc:docChg chg="custSel modSld sldOrd">
      <pc:chgData name="Stine Solvoll Navarsete" userId="afaa03ac-a1dd-4304-8fa9-4eccbb887720" providerId="ADAL" clId="{8935118B-AEEC-410A-8F68-B5301DC7B12A}" dt="2025-02-28T13:00:38.544" v="421" actId="20577"/>
      <pc:docMkLst>
        <pc:docMk/>
      </pc:docMkLst>
      <pc:sldChg chg="modSp">
        <pc:chgData name="Stine Solvoll Navarsete" userId="afaa03ac-a1dd-4304-8fa9-4eccbb887720" providerId="ADAL" clId="{8935118B-AEEC-410A-8F68-B5301DC7B12A}" dt="2025-02-28T12:57:21.280" v="41" actId="5793"/>
        <pc:sldMkLst>
          <pc:docMk/>
          <pc:sldMk cId="4192308346" sldId="336"/>
        </pc:sldMkLst>
        <pc:spChg chg="mod">
          <ac:chgData name="Stine Solvoll Navarsete" userId="afaa03ac-a1dd-4304-8fa9-4eccbb887720" providerId="ADAL" clId="{8935118B-AEEC-410A-8F68-B5301DC7B12A}" dt="2025-02-28T12:57:21.280" v="41" actId="5793"/>
          <ac:spMkLst>
            <pc:docMk/>
            <pc:sldMk cId="4192308346" sldId="336"/>
            <ac:spMk id="3" creationId="{1932DD9E-90C3-204B-B018-2322283981B1}"/>
          </ac:spMkLst>
        </pc:spChg>
      </pc:sldChg>
      <pc:sldChg chg="ord">
        <pc:chgData name="Stine Solvoll Navarsete" userId="afaa03ac-a1dd-4304-8fa9-4eccbb887720" providerId="ADAL" clId="{8935118B-AEEC-410A-8F68-B5301DC7B12A}" dt="2025-02-28T12:56:10.490" v="27"/>
        <pc:sldMkLst>
          <pc:docMk/>
          <pc:sldMk cId="3152750238" sldId="338"/>
        </pc:sldMkLst>
      </pc:sldChg>
      <pc:sldChg chg="modNotesTx">
        <pc:chgData name="Stine Solvoll Navarsete" userId="afaa03ac-a1dd-4304-8fa9-4eccbb887720" providerId="ADAL" clId="{8935118B-AEEC-410A-8F68-B5301DC7B12A}" dt="2025-02-28T13:00:16.216" v="417" actId="20577"/>
        <pc:sldMkLst>
          <pc:docMk/>
          <pc:sldMk cId="2983543455" sldId="339"/>
        </pc:sldMkLst>
      </pc:sldChg>
      <pc:sldChg chg="modNotesTx">
        <pc:chgData name="Stine Solvoll Navarsete" userId="afaa03ac-a1dd-4304-8fa9-4eccbb887720" providerId="ADAL" clId="{8935118B-AEEC-410A-8F68-B5301DC7B12A}" dt="2025-02-28T12:59:59.819" v="413" actId="20577"/>
        <pc:sldMkLst>
          <pc:docMk/>
          <pc:sldMk cId="1474443429" sldId="342"/>
        </pc:sldMkLst>
      </pc:sldChg>
      <pc:sldChg chg="ord modNotesTx">
        <pc:chgData name="Stine Solvoll Navarsete" userId="afaa03ac-a1dd-4304-8fa9-4eccbb887720" providerId="ADAL" clId="{8935118B-AEEC-410A-8F68-B5301DC7B12A}" dt="2025-02-28T12:59:25.323" v="411" actId="20577"/>
        <pc:sldMkLst>
          <pc:docMk/>
          <pc:sldMk cId="1470599612" sldId="344"/>
        </pc:sldMkLst>
      </pc:sldChg>
      <pc:sldChg chg="modSp mod">
        <pc:chgData name="Stine Solvoll Navarsete" userId="afaa03ac-a1dd-4304-8fa9-4eccbb887720" providerId="ADAL" clId="{8935118B-AEEC-410A-8F68-B5301DC7B12A}" dt="2025-02-28T12:56:48.621" v="37" actId="313"/>
        <pc:sldMkLst>
          <pc:docMk/>
          <pc:sldMk cId="2329777938" sldId="361"/>
        </pc:sldMkLst>
        <pc:spChg chg="mod">
          <ac:chgData name="Stine Solvoll Navarsete" userId="afaa03ac-a1dd-4304-8fa9-4eccbb887720" providerId="ADAL" clId="{8935118B-AEEC-410A-8F68-B5301DC7B12A}" dt="2025-02-28T12:56:48.621" v="37" actId="313"/>
          <ac:spMkLst>
            <pc:docMk/>
            <pc:sldMk cId="2329777938" sldId="361"/>
            <ac:spMk id="2" creationId="{061BFAF5-FE80-B727-EBB7-8688BE5EF897}"/>
          </ac:spMkLst>
        </pc:spChg>
      </pc:sldChg>
      <pc:sldChg chg="modNotesTx">
        <pc:chgData name="Stine Solvoll Navarsete" userId="afaa03ac-a1dd-4304-8fa9-4eccbb887720" providerId="ADAL" clId="{8935118B-AEEC-410A-8F68-B5301DC7B12A}" dt="2025-02-28T12:56:22.818" v="32" actId="20577"/>
        <pc:sldMkLst>
          <pc:docMk/>
          <pc:sldMk cId="2599853210" sldId="364"/>
        </pc:sldMkLst>
      </pc:sldChg>
      <pc:sldChg chg="modNotesTx">
        <pc:chgData name="Stine Solvoll Navarsete" userId="afaa03ac-a1dd-4304-8fa9-4eccbb887720" providerId="ADAL" clId="{8935118B-AEEC-410A-8F68-B5301DC7B12A}" dt="2025-02-28T12:54:30.404" v="25" actId="20577"/>
        <pc:sldMkLst>
          <pc:docMk/>
          <pc:sldMk cId="1514201588" sldId="420"/>
        </pc:sldMkLst>
      </pc:sldChg>
      <pc:sldChg chg="modNotesTx">
        <pc:chgData name="Stine Solvoll Navarsete" userId="afaa03ac-a1dd-4304-8fa9-4eccbb887720" providerId="ADAL" clId="{8935118B-AEEC-410A-8F68-B5301DC7B12A}" dt="2025-02-28T12:59:06.714" v="408" actId="20577"/>
        <pc:sldMkLst>
          <pc:docMk/>
          <pc:sldMk cId="43360650" sldId="452"/>
        </pc:sldMkLst>
      </pc:sldChg>
      <pc:sldChg chg="modNotesTx">
        <pc:chgData name="Stine Solvoll Navarsete" userId="afaa03ac-a1dd-4304-8fa9-4eccbb887720" providerId="ADAL" clId="{8935118B-AEEC-410A-8F68-B5301DC7B12A}" dt="2025-02-28T13:00:38.544" v="421" actId="20577"/>
        <pc:sldMkLst>
          <pc:docMk/>
          <pc:sldMk cId="1858303934" sldId="456"/>
        </pc:sldMkLst>
      </pc:sldChg>
      <pc:sldChg chg="modSp mod">
        <pc:chgData name="Stine Solvoll Navarsete" userId="afaa03ac-a1dd-4304-8fa9-4eccbb887720" providerId="ADAL" clId="{8935118B-AEEC-410A-8F68-B5301DC7B12A}" dt="2025-02-28T12:53:56.753" v="1" actId="27636"/>
        <pc:sldMkLst>
          <pc:docMk/>
          <pc:sldMk cId="1098550354" sldId="459"/>
        </pc:sldMkLst>
        <pc:spChg chg="mod">
          <ac:chgData name="Stine Solvoll Navarsete" userId="afaa03ac-a1dd-4304-8fa9-4eccbb887720" providerId="ADAL" clId="{8935118B-AEEC-410A-8F68-B5301DC7B12A}" dt="2025-02-28T12:53:56.753" v="1" actId="27636"/>
          <ac:spMkLst>
            <pc:docMk/>
            <pc:sldMk cId="1098550354" sldId="459"/>
            <ac:spMk id="2" creationId="{038C0A3C-6BC6-8458-C7F1-B9833372DA3E}"/>
          </ac:spMkLst>
        </pc:spChg>
      </pc:sldChg>
      <pc:sldChg chg="modSp mod">
        <pc:chgData name="Stine Solvoll Navarsete" userId="afaa03ac-a1dd-4304-8fa9-4eccbb887720" providerId="ADAL" clId="{8935118B-AEEC-410A-8F68-B5301DC7B12A}" dt="2025-02-28T12:54:09.916" v="5" actId="12"/>
        <pc:sldMkLst>
          <pc:docMk/>
          <pc:sldMk cId="3836094576" sldId="461"/>
        </pc:sldMkLst>
        <pc:spChg chg="mod">
          <ac:chgData name="Stine Solvoll Navarsete" userId="afaa03ac-a1dd-4304-8fa9-4eccbb887720" providerId="ADAL" clId="{8935118B-AEEC-410A-8F68-B5301DC7B12A}" dt="2025-02-28T12:54:09.916" v="5" actId="12"/>
          <ac:spMkLst>
            <pc:docMk/>
            <pc:sldMk cId="3836094576" sldId="461"/>
            <ac:spMk id="3" creationId="{784E7B69-273D-9F6F-C78C-2445620C427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3/20/2025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20.03.2025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det som preger samfunnet når vi nå går inn i valgåret 2025. </a:t>
            </a:r>
          </a:p>
          <a:p>
            <a:endParaRPr lang="nb-NO">
              <a:ea typeface="Calibri"/>
              <a:cs typeface="Calibri"/>
            </a:endParaRPr>
          </a:p>
          <a:p>
            <a:pPr marL="251460" indent="-251460">
              <a:lnSpc>
                <a:spcPct val="90000"/>
              </a:lnSpc>
              <a:spcBef>
                <a:spcPts val="1000"/>
              </a:spcBef>
              <a:spcAft>
                <a:spcPts val="500"/>
              </a:spcAft>
              <a:buFont typeface="Arial"/>
              <a:buChar char="•"/>
            </a:pPr>
            <a:r>
              <a:rPr lang="nb-NO"/>
              <a:t>Krig i Europa, Gaza, dyrtid og personlig økonomi, kriminalitet, omstilling og klimatrusselen, og et ytre høyre som får fotfeste. </a:t>
            </a:r>
            <a:endParaRPr lang="en-US"/>
          </a:p>
          <a:p>
            <a:pPr marL="251460" indent="-251460">
              <a:lnSpc>
                <a:spcPct val="90000"/>
              </a:lnSpc>
              <a:spcBef>
                <a:spcPts val="1000"/>
              </a:spcBef>
              <a:spcAft>
                <a:spcPts val="500"/>
              </a:spcAft>
              <a:buFont typeface="Arial"/>
              <a:buChar char="•"/>
            </a:pPr>
            <a:r>
              <a:rPr lang="nb-NO"/>
              <a:t>I Norge er samtalen rundt middagsbordet ofte preget av dyrtid, strømpriser, boligpriser og andre spørsmål om egen økonomi og fremtid. </a:t>
            </a:r>
            <a:endParaRPr lang="en-US"/>
          </a:p>
          <a:p>
            <a:pPr marL="251460" indent="-251460">
              <a:lnSpc>
                <a:spcPct val="90000"/>
              </a:lnSpc>
              <a:spcBef>
                <a:spcPts val="1000"/>
              </a:spcBef>
              <a:spcAft>
                <a:spcPts val="500"/>
              </a:spcAft>
              <a:buFont typeface="Arial"/>
              <a:buChar char="•"/>
            </a:pPr>
            <a:r>
              <a:rPr lang="nb-NO"/>
              <a:t>Mange er bekymret for målingene. Men det er absolutt innenfor arbeidsmarginen å vinne valget! </a:t>
            </a:r>
          </a:p>
          <a:p>
            <a:pPr marL="251460" indent="-251460">
              <a:lnSpc>
                <a:spcPct val="90000"/>
              </a:lnSpc>
              <a:spcBef>
                <a:spcPts val="1000"/>
              </a:spcBef>
              <a:spcAft>
                <a:spcPts val="500"/>
              </a:spcAft>
              <a:buFont typeface="Arial"/>
              <a:buChar char="•"/>
            </a:pPr>
            <a:r>
              <a:rPr lang="nb-NO"/>
              <a:t>Det viktigste spørsmålet for velgerne er: hvem stoler jeg mest på for å sikre min hverdag og framtid? Hvem gjør de nødvendige endringene for å møte den nye tiden? Hvem kan gjøre at det blir sånn det var før?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39615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Alle valgkampgrupper bør ha en egen frivilligansvarlig i valgkampgruppa, som har det overordnede ansvaret for frivillige. </a:t>
            </a:r>
          </a:p>
          <a:p>
            <a:endParaRPr lang="nb-NO" dirty="0"/>
          </a:p>
          <a:p>
            <a:r>
              <a:rPr lang="nb-NO" dirty="0"/>
              <a:t>– Vedkommende har ansvar både for det praktiske OG sosiale for frivillige. </a:t>
            </a:r>
            <a:endParaRPr lang="nb-NO" dirty="0">
              <a:cs typeface="Calibri"/>
            </a:endParaRPr>
          </a:p>
          <a:p>
            <a:endParaRPr lang="nb-NO" dirty="0"/>
          </a:p>
          <a:p>
            <a:r>
              <a:rPr lang="nb-NO" dirty="0"/>
              <a:t>– Hen har ansvaret for rekruttering og verving av aktivister. Det er avgjørende at alle medlemmer i lokallaget blir spurt om de vil bidra i valgkampen. Bruk hele lokallaget!</a:t>
            </a:r>
            <a:endParaRPr lang="nb-NO" dirty="0">
              <a:cs typeface="Calibri"/>
            </a:endParaRPr>
          </a:p>
          <a:p>
            <a:endParaRPr lang="nb-NO" dirty="0"/>
          </a:p>
          <a:p>
            <a:r>
              <a:rPr lang="nb-NO" dirty="0"/>
              <a:t>– Hen har oversikten over frivillige gjennom </a:t>
            </a:r>
            <a:r>
              <a:rPr lang="nb-NO" dirty="0" err="1"/>
              <a:t>rekrutteringsskjeama</a:t>
            </a:r>
            <a:r>
              <a:rPr lang="nb-NO" dirty="0"/>
              <a:t>. </a:t>
            </a:r>
            <a:endParaRPr lang="nb-NO" dirty="0">
              <a:cs typeface="Calibri"/>
            </a:endParaRPr>
          </a:p>
          <a:p>
            <a:endParaRPr lang="nb-NO" dirty="0"/>
          </a:p>
          <a:p>
            <a:r>
              <a:rPr lang="nb-NO" dirty="0"/>
              <a:t>– Vurderer hvilke frivillige som kan brukes/trengs for ulike typer aktiviteter. Noen er glad i å prate med folk og synes det er kjekt å stå på stand, mens kanskje andre heller vil bidra ved å bake kake til et arrangement. Det er viktig å få frem at det finnes mange måter å bidra i valgkamp. Se eksempler på oppgaver på neste slide. </a:t>
            </a:r>
            <a:endParaRPr lang="nb-NO" dirty="0">
              <a:cs typeface="Calibri"/>
            </a:endParaRPr>
          </a:p>
          <a:p>
            <a:endParaRPr lang="nb-NO" dirty="0"/>
          </a:p>
          <a:p>
            <a:r>
              <a:rPr lang="nb-NO" dirty="0"/>
              <a:t>– Aktivist-/frivilligansvarlig har ansvar for å holde løpende dialog med frivillige og tilgjengelig dersom frivillige eller potensielle frivillige har spørsmål knytta til valgkampaktiviteter. </a:t>
            </a:r>
            <a:endParaRPr lang="nb-NO" dirty="0">
              <a:cs typeface="Calibri"/>
            </a:endParaRPr>
          </a:p>
          <a:p>
            <a:endParaRPr lang="nb-NO" dirty="0"/>
          </a:p>
          <a:p>
            <a:r>
              <a:rPr lang="nb-NO" dirty="0"/>
              <a:t>– Har ansvar for å arrangere frivilligsamling. </a:t>
            </a:r>
            <a:endParaRPr lang="nb-NO" dirty="0">
              <a:cs typeface="Calibri"/>
            </a:endParaRPr>
          </a:p>
          <a:p>
            <a:endParaRPr lang="nb-NO" dirty="0"/>
          </a:p>
          <a:p>
            <a:r>
              <a:rPr lang="nb-NO" dirty="0"/>
              <a:t>– På slutten av valgkampen er det også frivilligansvarlig som har ansvaret for å takke alle som har vært med i valgkampen.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390126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pPr marL="251460" indent="-251460">
              <a:lnSpc>
                <a:spcPct val="110000"/>
              </a:lnSpc>
            </a:pPr>
            <a:r>
              <a:rPr lang="nb-NO" dirty="0"/>
              <a:t>– Valgkampen starter allerede nå, ved at dere rekrutterer frivillige og starter skolering av både medlemmer og frivillige.</a:t>
            </a:r>
            <a:endParaRPr lang="en-US" dirty="0"/>
          </a:p>
          <a:p>
            <a:pPr marL="251460" indent="-251460">
              <a:lnSpc>
                <a:spcPct val="110000"/>
              </a:lnSpc>
            </a:pPr>
            <a:endParaRPr lang="nb-NO" dirty="0"/>
          </a:p>
          <a:p>
            <a:pPr marL="251460" indent="-251460">
              <a:lnSpc>
                <a:spcPct val="110000"/>
              </a:lnSpc>
            </a:pPr>
            <a:r>
              <a:rPr lang="nb-NO" dirty="0"/>
              <a:t>- Nå er du på SVs grunnleggende valgkampskolering. Sentralt tilbyr en kursrekke utover våren. Det er viktig at alle får tilbud om valgkampskolering, hvor de kan lære om verving og praktisk info om de ulike aktivitetene de kan være med på. </a:t>
            </a:r>
            <a:endParaRPr lang="en-US" dirty="0"/>
          </a:p>
          <a:p>
            <a:pPr marL="251460" indent="-251460">
              <a:lnSpc>
                <a:spcPct val="110000"/>
              </a:lnSpc>
            </a:pPr>
            <a:endParaRPr lang="nb-NO" dirty="0"/>
          </a:p>
          <a:p>
            <a:pPr marL="251460" indent="-251460">
              <a:lnSpc>
                <a:spcPct val="110000"/>
              </a:lnSpc>
            </a:pPr>
            <a:r>
              <a:rPr lang="nb-NO" dirty="0"/>
              <a:t>– Så tidlig som mulig: lag en plan for rekruttering av aktivister. </a:t>
            </a:r>
            <a:endParaRPr lang="en-US" dirty="0"/>
          </a:p>
          <a:p>
            <a:pPr marL="251460" indent="-251460">
              <a:lnSpc>
                <a:spcPct val="110000"/>
              </a:lnSpc>
            </a:pPr>
            <a:endParaRPr lang="nb-NO" dirty="0"/>
          </a:p>
          <a:p>
            <a:pPr marL="251460" indent="-251460">
              <a:lnSpc>
                <a:spcPct val="110000"/>
              </a:lnSpc>
            </a:pPr>
            <a:r>
              <a:rPr lang="nb-NO" dirty="0"/>
              <a:t>– informer alle medlemmer i lokallaget at dere trenger frivillige til valgkampen. Bruk de kanalene dere har til å informere folk: Facebook, e-post</a:t>
            </a:r>
            <a:endParaRPr lang="en-US" dirty="0"/>
          </a:p>
          <a:p>
            <a:pPr marL="251460" indent="-251460">
              <a:lnSpc>
                <a:spcPct val="110000"/>
              </a:lnSpc>
            </a:pPr>
            <a:endParaRPr lang="nb-NO" dirty="0"/>
          </a:p>
          <a:p>
            <a:pPr marL="251460" indent="-251460">
              <a:lnSpc>
                <a:spcPct val="110000"/>
              </a:lnSpc>
            </a:pPr>
            <a:r>
              <a:rPr lang="nb-NO" dirty="0"/>
              <a:t>– Send ut påmelding til frivillige, så folk er forberedt på å gå inn i valgkamp over sommeren. Når dere melder folk på, ha konkrete oppgaver klart, så folk vet hva de sier ja til å være med på. Lag et skjema som dere sender ut via e-post eller ved å ringe rundt til medlemmer. </a:t>
            </a:r>
            <a:endParaRPr lang="en-US" dirty="0"/>
          </a:p>
          <a:p>
            <a:pPr marL="251460" indent="-251460">
              <a:lnSpc>
                <a:spcPct val="110000"/>
              </a:lnSpc>
            </a:pPr>
            <a:endParaRPr lang="nb-NO" dirty="0"/>
          </a:p>
          <a:p>
            <a:pPr marL="251460" indent="-251460">
              <a:lnSpc>
                <a:spcPct val="110000"/>
              </a:lnSpc>
            </a:pPr>
            <a:r>
              <a:rPr lang="nb-NO" dirty="0"/>
              <a:t>– I august: fortsett rekrutteringa og send ut påminnelser. oppgavene fordeles på medlemmer/frivillige. </a:t>
            </a:r>
            <a:endParaRPr lang="en-US" dirty="0"/>
          </a:p>
          <a:p>
            <a:pPr marL="251460" indent="-251460">
              <a:lnSpc>
                <a:spcPct val="110000"/>
              </a:lnSpc>
            </a:pPr>
            <a:endParaRPr lang="nb-NO" dirty="0"/>
          </a:p>
          <a:p>
            <a:pPr marL="251460" indent="-251460">
              <a:lnSpc>
                <a:spcPct val="110000"/>
              </a:lnSpc>
            </a:pPr>
            <a:r>
              <a:rPr lang="nb-NO" dirty="0"/>
              <a:t>– Mellom 4. august og 8. september er valgkamp i gang for fullt. Ha en detaljert plan for alle aktiviteter, som inkluderer hva og hvor mange det trengs folk til av planlagte aktiviteter. </a:t>
            </a:r>
            <a:endParaRPr lang="en-US" dirty="0"/>
          </a:p>
          <a:p>
            <a:pPr marL="251460" indent="-251460">
              <a:lnSpc>
                <a:spcPct val="110000"/>
              </a:lnSpc>
            </a:pPr>
            <a:endParaRPr lang="nb-NO" dirty="0"/>
          </a:p>
          <a:p>
            <a:pPr marL="251460" indent="-251460">
              <a:lnSpc>
                <a:spcPct val="110000"/>
              </a:lnSpc>
            </a:pPr>
            <a:r>
              <a:rPr lang="nb-NO" dirty="0"/>
              <a:t>– Etter valget er det viktig at alle frivillige takkes for deres bidrag og hjelp under valgkampen. Hvis man har kapasitet kan man for eksempel arrangere fest for frivillige. Dette er samtidig en gyllen mulighet til å oppfordre og invitere frivillige til å bli med videre som aktiv i lokallaget. </a:t>
            </a:r>
            <a:endParaRPr lang="en-US" dirty="0"/>
          </a:p>
          <a:p>
            <a:endParaRPr lang="nb-NO" dirty="0"/>
          </a:p>
          <a:p>
            <a:endParaRPr lang="en-US" dirty="0">
              <a:cs typeface="Calibri"/>
            </a:endParaRPr>
          </a:p>
        </p:txBody>
      </p:sp>
      <p:sp>
        <p:nvSpPr>
          <p:cNvPr id="4" name="Plasshaldar for lysbilet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93619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Inviter til skoleringskveld for medlemmer og kandidater. SV sentralt tilbyr flere skoleringsopplegg, og holder digitale kurs som kan kombineres med andre aktiviteter i laget.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Inviter gjerne førstekandidaten for fylket til å innlede.</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a:t>
            </a:r>
            <a:r>
              <a:rPr lang="nb-NO">
                <a:cs typeface="Calibri"/>
              </a:rPr>
              <a:t>Fortell om lagets planer for valgkampen</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a:t>
            </a:r>
            <a:r>
              <a:rPr lang="nb-NO">
                <a:cs typeface="Calibri"/>
              </a:rPr>
              <a:t>Sjekk valgkamphåndboka og skoleringer i ressursbanken for tips til skoleringskvelden.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r>
              <a:rPr lang="nb-NO"/>
              <a:t>– Det å ha konkrete arbeidsoppgaver i nåværende situasjon kan gjøre arbeidet enklere</a:t>
            </a:r>
            <a:r>
              <a:rPr lang="nb-NO" b="1"/>
              <a:t>. </a:t>
            </a:r>
          </a:p>
          <a:p>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a:t>– Flere lokallag har forberedende valgkampgrupper som legger de lange planene for valgkampen til vedtak på årsmøte i valgår.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306610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878" lvl="1" indent="0" fontAlgn="base">
              <a:buNone/>
            </a:pPr>
            <a:r>
              <a:rPr lang="nb-NO" dirty="0">
                <a:cs typeface="Calibri"/>
              </a:rPr>
              <a:t>Facebook:</a:t>
            </a:r>
          </a:p>
          <a:p>
            <a:pPr marL="215878" lvl="1" indent="0" fontAlgn="base">
              <a:buNone/>
            </a:pPr>
            <a:endParaRPr lang="nb-NO" dirty="0">
              <a:cs typeface="Calibri"/>
            </a:endParaRPr>
          </a:p>
          <a:p>
            <a:pPr marL="673170" lvl="1" indent="-457291" fontAlgn="base"/>
            <a:r>
              <a:rPr lang="nb-NO" dirty="0">
                <a:cs typeface="Calibri"/>
              </a:rPr>
              <a:t>– Alle i lokallaget må hjelpe til å øke synligheten av lagets </a:t>
            </a:r>
            <a:r>
              <a:rPr lang="nb-NO" dirty="0" err="1">
                <a:cs typeface="Calibri"/>
              </a:rPr>
              <a:t>Facebookside</a:t>
            </a:r>
            <a:r>
              <a:rPr lang="nb-NO" dirty="0">
                <a:cs typeface="Calibri"/>
              </a:rPr>
              <a:t>. Lik siden (og inviter venner til å gjøre det samme), lik og del innlegg, og ikke minst: kommenter!</a:t>
            </a:r>
          </a:p>
          <a:p>
            <a:pPr marL="673170" lvl="1" indent="-457291" fontAlgn="base"/>
            <a:endParaRPr lang="nb-NO" dirty="0">
              <a:cs typeface="Calibri"/>
            </a:endParaRPr>
          </a:p>
          <a:p>
            <a:pPr marL="673170" lvl="1" indent="-457291" fontAlgn="base"/>
            <a:r>
              <a:rPr lang="nb-NO" dirty="0">
                <a:cs typeface="Calibri"/>
              </a:rPr>
              <a:t>– Post variert (bruk </a:t>
            </a:r>
            <a:r>
              <a:rPr lang="nb-NO" dirty="0" err="1">
                <a:cs typeface="Calibri"/>
              </a:rPr>
              <a:t>memer</a:t>
            </a:r>
            <a:r>
              <a:rPr lang="nb-NO" dirty="0">
                <a:cs typeface="Calibri"/>
              </a:rPr>
              <a:t>, videoer </a:t>
            </a:r>
            <a:r>
              <a:rPr lang="nb-NO" dirty="0" err="1">
                <a:cs typeface="Calibri"/>
              </a:rPr>
              <a:t>etc</a:t>
            </a:r>
            <a:r>
              <a:rPr lang="nb-NO" dirty="0">
                <a:cs typeface="Calibri"/>
              </a:rPr>
              <a:t>). </a:t>
            </a:r>
          </a:p>
          <a:p>
            <a:pPr marL="673170" lvl="1" indent="-457291" fontAlgn="base"/>
            <a:endParaRPr lang="nb-NO" dirty="0">
              <a:cs typeface="Calibri"/>
            </a:endParaRPr>
          </a:p>
          <a:p>
            <a:pPr marL="673170" lvl="1" indent="-457291" fontAlgn="base"/>
            <a:r>
              <a:rPr lang="nb-NO" dirty="0">
                <a:cs typeface="Calibri"/>
              </a:rPr>
              <a:t>– Bruk Brandmaster til å lage </a:t>
            </a:r>
            <a:r>
              <a:rPr lang="nb-NO" dirty="0" err="1">
                <a:cs typeface="Calibri"/>
              </a:rPr>
              <a:t>memer</a:t>
            </a:r>
            <a:r>
              <a:rPr lang="nb-NO" dirty="0">
                <a:cs typeface="Calibri"/>
              </a:rPr>
              <a:t>, bannere og annet grafisk innhold til Facebook. </a:t>
            </a:r>
          </a:p>
          <a:p>
            <a:pPr marL="673170" lvl="1" indent="-457291" fontAlgn="base"/>
            <a:endParaRPr lang="nb-NO" dirty="0">
              <a:cs typeface="Calibri"/>
            </a:endParaRPr>
          </a:p>
          <a:p>
            <a:pPr marL="673170" lvl="1" indent="-457291" fontAlgn="base"/>
            <a:r>
              <a:rPr lang="nb-NO" dirty="0">
                <a:cs typeface="Calibri"/>
              </a:rPr>
              <a:t>– Post minst et par ganger ukentlig, maks 1-2 ganger daglig.</a:t>
            </a:r>
          </a:p>
          <a:p>
            <a:pPr marL="673170" lvl="1" indent="-457291" fontAlgn="base"/>
            <a:endParaRPr lang="nb-NO" dirty="0">
              <a:cs typeface="Calibri"/>
            </a:endParaRPr>
          </a:p>
          <a:p>
            <a:pPr marL="673170" lvl="1" indent="-457291" fontAlgn="base"/>
            <a:r>
              <a:rPr lang="nb-NO" dirty="0">
                <a:cs typeface="Calibri"/>
              </a:rPr>
              <a:t>– Ikke hiss deg opp. Svar saklig!</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65136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lnSpc>
                <a:spcPct val="90000"/>
              </a:lnSpc>
              <a:spcBef>
                <a:spcPts val="1000"/>
              </a:spcBef>
              <a:spcAft>
                <a:spcPts val="500"/>
              </a:spcAft>
              <a:buFont typeface="Arial"/>
              <a:buChar char="•"/>
            </a:pPr>
            <a:r>
              <a:rPr lang="nb-NO" dirty="0">
                <a:ea typeface="Calibri"/>
                <a:cs typeface="Calibri"/>
              </a:rPr>
              <a:t>Det å møte folk er avgjørende. Hvis alle i SV overtaler to stykker i valgkampen så utgjør det ett prosentpoeng. Og alle greier to.</a:t>
            </a:r>
            <a:endParaRPr lang="nb-NO" dirty="0"/>
          </a:p>
          <a:p>
            <a:pPr marL="285750" indent="-285750">
              <a:lnSpc>
                <a:spcPct val="90000"/>
              </a:lnSpc>
              <a:spcBef>
                <a:spcPts val="1000"/>
              </a:spcBef>
              <a:spcAft>
                <a:spcPts val="500"/>
              </a:spcAft>
              <a:buFont typeface="Arial"/>
              <a:buChar char="•"/>
            </a:pPr>
            <a:r>
              <a:rPr lang="nb-NO" dirty="0">
                <a:ea typeface="Calibri"/>
                <a:cs typeface="Calibri"/>
              </a:rPr>
              <a:t>Det </a:t>
            </a:r>
            <a:r>
              <a:rPr lang="nb-NO" b="1" dirty="0">
                <a:ea typeface="Calibri"/>
                <a:cs typeface="Calibri"/>
              </a:rPr>
              <a:t>aller </a:t>
            </a:r>
            <a:r>
              <a:rPr lang="nb-NO" dirty="0">
                <a:ea typeface="Calibri"/>
                <a:cs typeface="Calibri"/>
              </a:rPr>
              <a:t>mest effektive du kan gjøre er å fortelle venner, familie og bekjente at du har tenkt å stemme SV og hvorfor. </a:t>
            </a:r>
          </a:p>
          <a:p>
            <a:pPr>
              <a:lnSpc>
                <a:spcPct val="90000"/>
              </a:lnSpc>
              <a:spcBef>
                <a:spcPts val="1000"/>
              </a:spcBef>
              <a:spcAft>
                <a:spcPts val="500"/>
              </a:spcAft>
            </a:pPr>
            <a:endParaRPr lang="nb-NO" dirty="0">
              <a:ea typeface="Calibri"/>
              <a:cs typeface="Calibri"/>
            </a:endParaRPr>
          </a:p>
          <a:p>
            <a:pPr marL="285750" indent="-285750">
              <a:lnSpc>
                <a:spcPct val="90000"/>
              </a:lnSpc>
              <a:spcBef>
                <a:spcPts val="1000"/>
              </a:spcBef>
              <a:spcAft>
                <a:spcPts val="500"/>
              </a:spcAft>
              <a:buFont typeface="Arial"/>
              <a:buChar char="•"/>
            </a:pPr>
            <a:r>
              <a:rPr lang="nb-NO" dirty="0"/>
              <a:t>For å snakke med folk må vi møte dem. Vi må møte folk der de er, og høre på hva de er opptatt av. Det gjør det lettere å argumentere på en måte som er nært folk og med eksempler folk kan relatere til. </a:t>
            </a:r>
            <a:endParaRPr lang="en-US" dirty="0">
              <a:ea typeface="Calibri"/>
              <a:cs typeface="Calibri"/>
            </a:endParaRPr>
          </a:p>
          <a:p>
            <a:pPr marL="285750" indent="-285750">
              <a:lnSpc>
                <a:spcPct val="90000"/>
              </a:lnSpc>
              <a:spcBef>
                <a:spcPts val="1000"/>
              </a:spcBef>
              <a:spcAft>
                <a:spcPts val="500"/>
              </a:spcAft>
              <a:buFont typeface="Arial"/>
              <a:buChar char="•"/>
            </a:pPr>
            <a:r>
              <a:rPr lang="nb-NO" dirty="0"/>
              <a:t>All aktivitet vi gjør i valgkamp må ha som mål å komme i kontakt med velgere. </a:t>
            </a:r>
            <a:endParaRPr lang="en-US" dirty="0"/>
          </a:p>
          <a:p>
            <a:pPr marL="285750" indent="-285750">
              <a:lnSpc>
                <a:spcPct val="90000"/>
              </a:lnSpc>
              <a:spcBef>
                <a:spcPts val="1000"/>
              </a:spcBef>
              <a:spcAft>
                <a:spcPts val="500"/>
              </a:spcAft>
              <a:buFont typeface="Arial"/>
              <a:buChar char="•"/>
            </a:pPr>
            <a:r>
              <a:rPr lang="nb-NO" dirty="0">
                <a:ea typeface="Calibri"/>
                <a:cs typeface="Calibri"/>
              </a:rPr>
              <a:t>Hør på hva folk er opptatt av og kva som er viktig for dem</a:t>
            </a:r>
            <a:endParaRPr lang="nb-NO" dirty="0"/>
          </a:p>
          <a:p>
            <a:pPr marL="285750" indent="-285750">
              <a:lnSpc>
                <a:spcPct val="90000"/>
              </a:lnSpc>
              <a:spcBef>
                <a:spcPts val="1000"/>
              </a:spcBef>
              <a:spcAft>
                <a:spcPts val="500"/>
              </a:spcAft>
              <a:buFont typeface="Arial"/>
              <a:buChar char="•"/>
            </a:pPr>
            <a:r>
              <a:rPr lang="nb-NO" dirty="0"/>
              <a:t>Du trenger </a:t>
            </a:r>
            <a:r>
              <a:rPr lang="nb-NO" dirty="0" err="1"/>
              <a:t>ikkje</a:t>
            </a:r>
            <a:r>
              <a:rPr lang="nb-NO" dirty="0"/>
              <a:t> å kunne hele partiets </a:t>
            </a:r>
            <a:r>
              <a:rPr lang="nb-NO" dirty="0" err="1"/>
              <a:t>politik</a:t>
            </a:r>
            <a:r>
              <a:rPr lang="nb-NO" dirty="0"/>
              <a:t>. Fortell hvorfor DU er med i SV og din historie.</a:t>
            </a:r>
          </a:p>
          <a:p>
            <a:pPr marL="285750" indent="-285750">
              <a:lnSpc>
                <a:spcPct val="90000"/>
              </a:lnSpc>
              <a:spcBef>
                <a:spcPts val="1000"/>
              </a:spcBef>
              <a:spcAft>
                <a:spcPts val="500"/>
              </a:spcAft>
              <a:buFont typeface="Arial"/>
              <a:buChar char="•"/>
            </a:pPr>
            <a:r>
              <a:rPr lang="nb-NO" dirty="0"/>
              <a:t>Jo tidligere man starter med å møte folk, jo tidligere blir man god og jo mer troverdighet har vi når valgkampen starter for fullt. Vi kommer ikke bare og ber om stemmer, vi er nysgjerrig på hvordan folk har det året rundt </a:t>
            </a:r>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21</a:t>
            </a:fld>
            <a:endParaRPr lang="nb-NO"/>
          </a:p>
        </p:txBody>
      </p:sp>
    </p:spTree>
    <p:extLst>
      <p:ext uri="{BB962C8B-B14F-4D97-AF65-F5344CB8AC3E}">
        <p14:creationId xmlns:p14="http://schemas.microsoft.com/office/powerpoint/2010/main" val="1756567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nb-NO" dirty="0"/>
              <a:t>Dørbanking er en av SVs </a:t>
            </a:r>
            <a:r>
              <a:rPr lang="nb-NO" dirty="0" err="1"/>
              <a:t>hovedsatninger</a:t>
            </a:r>
            <a:r>
              <a:rPr lang="nb-NO" dirty="0"/>
              <a:t>. </a:t>
            </a:r>
            <a:endParaRPr lang="en-US" dirty="0"/>
          </a:p>
          <a:p>
            <a:pPr marL="171450" indent="-171450">
              <a:buFont typeface="Arial"/>
              <a:buChar char="•"/>
            </a:pPr>
            <a:r>
              <a:rPr lang="nb-NO" dirty="0"/>
              <a:t>Ikke bare i intensiv valgkamp når mange har forhåndsstemt, også gjerne tidligere (og planlegg allerede å gjøre dette mye i 2026 så vi er klare til neste lokalvalgkamp)</a:t>
            </a:r>
            <a:endParaRPr lang="nb-NO" dirty="0">
              <a:ea typeface="Calibri"/>
              <a:cs typeface="Calibri"/>
            </a:endParaRPr>
          </a:p>
          <a:p>
            <a:pPr marL="171450" indent="-171450">
              <a:buFont typeface="Arial"/>
              <a:buChar char="•"/>
            </a:pPr>
            <a:endParaRPr lang="nb-NO" dirty="0">
              <a:ea typeface="Calibri"/>
              <a:cs typeface="Calibri"/>
            </a:endParaRPr>
          </a:p>
          <a:p>
            <a:pPr marL="171450" indent="-171450">
              <a:buFont typeface="Arial"/>
              <a:buChar char="•"/>
            </a:pPr>
            <a:r>
              <a:rPr lang="nb-NO" dirty="0">
                <a:ea typeface="Calibri"/>
                <a:cs typeface="Calibri"/>
              </a:rPr>
              <a:t>Det kan virke skummelt, men er veldig hyggelig</a:t>
            </a:r>
          </a:p>
          <a:p>
            <a:pPr marL="171450" indent="-171450">
              <a:buFont typeface="Arial"/>
              <a:buChar char="•"/>
            </a:pPr>
            <a:r>
              <a:rPr lang="nb-NO" dirty="0"/>
              <a:t>Der det er mulig og gir mening, selvfølgelig</a:t>
            </a:r>
            <a:endParaRPr lang="nb-NO" dirty="0">
              <a:ea typeface="Calibri" panose="020F0502020204030204"/>
              <a:cs typeface="Calibri" panose="020F0502020204030204"/>
            </a:endParaRPr>
          </a:p>
          <a:p>
            <a:pPr marL="171450" indent="-171450">
              <a:buFont typeface="Arial"/>
              <a:buChar char="•"/>
            </a:pPr>
            <a:r>
              <a:rPr lang="nb-NO" dirty="0"/>
              <a:t>Partikontoret lager skolering, ressurser, tips og triks til hvordan gjennomføre dørbanking</a:t>
            </a:r>
            <a:endParaRPr lang="nb-NO" dirty="0">
              <a:ea typeface="Calibri" panose="020F0502020204030204"/>
              <a:cs typeface="Calibri" panose="020F0502020204030204"/>
            </a:endParaRPr>
          </a:p>
          <a:p>
            <a:pPr marL="171450" indent="-171450">
              <a:buFont typeface="Arial"/>
              <a:buChar char="•"/>
            </a:pPr>
            <a:r>
              <a:rPr lang="nb-NO" dirty="0"/>
              <a:t>Gir mulighet for folk til å spørre om ting de kanskje ikke ville kommet bort til stand for</a:t>
            </a:r>
            <a:endParaRPr lang="nb-NO" dirty="0">
              <a:ea typeface="Calibri" panose="020F0502020204030204"/>
              <a:cs typeface="Calibri" panose="020F0502020204030204"/>
            </a:endParaRPr>
          </a:p>
          <a:p>
            <a:pPr marL="171450" indent="-171450">
              <a:buFont typeface="Arial"/>
              <a:buChar char="•"/>
            </a:pPr>
            <a:r>
              <a:rPr lang="nb-NO" dirty="0"/>
              <a:t>Skal være for å lytte, ikke tvinge SV-politikk på dem </a:t>
            </a:r>
            <a:endParaRPr lang="nb-NO" dirty="0">
              <a:ea typeface="Calibri" panose="020F0502020204030204"/>
              <a:cs typeface="Calibri" panose="020F0502020204030204"/>
            </a:endParaRPr>
          </a:p>
          <a:p>
            <a:pPr marL="171450" indent="-171450">
              <a:buFont typeface="Arial"/>
              <a:buChar char="•"/>
            </a:pPr>
            <a:r>
              <a:rPr lang="nb-NO" dirty="0"/>
              <a:t>Påminnelse om å stemme</a:t>
            </a:r>
            <a:endParaRPr lang="nb-NO" dirty="0">
              <a:ea typeface="Calibri" panose="020F0502020204030204"/>
              <a:cs typeface="Calibri" panose="020F0502020204030204"/>
            </a:endParaRPr>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ABFA6777-0770-B24C-A92B-F9F5A0486F6D}" type="slidenum">
              <a:rPr lang="nb-NO" smtClean="0"/>
              <a:t>22</a:t>
            </a:fld>
            <a:endParaRPr lang="nb-NO"/>
          </a:p>
        </p:txBody>
      </p:sp>
    </p:spTree>
    <p:extLst>
      <p:ext uri="{BB962C8B-B14F-4D97-AF65-F5344CB8AC3E}">
        <p14:creationId xmlns:p14="http://schemas.microsoft.com/office/powerpoint/2010/main" val="172748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I tillegg til dørbank skal vi selvsagt også stå på stand, men her er det også viktig å tenke på at alt vi gjør </a:t>
            </a:r>
            <a:r>
              <a:rPr lang="nb-NO" dirty="0" err="1">
                <a:latin typeface="Arial"/>
                <a:cs typeface="Arial"/>
              </a:rPr>
              <a:t>gjør</a:t>
            </a:r>
            <a:r>
              <a:rPr lang="nb-NO" dirty="0">
                <a:latin typeface="Arial"/>
                <a:cs typeface="Arial"/>
              </a:rPr>
              <a:t> vi for å komme i kontakt med folk og for å få snakke med folk.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Hva kan vi gjøre på stand for å oppnå dette?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Lag aktiviteter som gjør at familier med barn stopper opp. Hvis barna blir, så blir foreldrene også.</a:t>
            </a:r>
            <a:endParaRPr lang="nb-NO" dirty="0"/>
          </a:p>
          <a:p>
            <a:endParaRPr lang="nb-NO" dirty="0">
              <a:latin typeface="Arial"/>
              <a:cs typeface="Arial"/>
            </a:endParaRPr>
          </a:p>
          <a:p>
            <a:r>
              <a:rPr lang="nb-NO" dirty="0">
                <a:latin typeface="Arial"/>
                <a:ea typeface="Calibri" panose="020F0502020204030204"/>
                <a:cs typeface="Arial"/>
              </a:rPr>
              <a:t>Gjør gjerne noe som skiller seg litt ut. Alt fra spill om ulikhet, </a:t>
            </a:r>
            <a:r>
              <a:rPr lang="nb-NO" dirty="0" err="1">
                <a:latin typeface="Arial"/>
                <a:ea typeface="Calibri" panose="020F0502020204030204"/>
                <a:cs typeface="Arial"/>
              </a:rPr>
              <a:t>Stigespill</a:t>
            </a:r>
            <a:r>
              <a:rPr lang="nb-NO" dirty="0">
                <a:latin typeface="Arial"/>
                <a:ea typeface="Calibri" panose="020F0502020204030204"/>
                <a:cs typeface="Arial"/>
              </a:rPr>
              <a:t> om bolig eller lei et hoppeslott.</a:t>
            </a:r>
          </a:p>
          <a:p>
            <a:r>
              <a:rPr lang="nb-NO" dirty="0">
                <a:latin typeface="Arial"/>
                <a:ea typeface="Calibri" panose="020F0502020204030204"/>
                <a:cs typeface="Arial"/>
              </a:rPr>
              <a:t>Kanskje servering av vafler og kaffe?</a:t>
            </a:r>
          </a:p>
          <a:p>
            <a:endParaRPr lang="nn-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23</a:t>
            </a:fld>
            <a:endParaRPr lang="nb-NO"/>
          </a:p>
        </p:txBody>
      </p:sp>
    </p:spTree>
    <p:extLst>
      <p:ext uri="{BB962C8B-B14F-4D97-AF65-F5344CB8AC3E}">
        <p14:creationId xmlns:p14="http://schemas.microsoft.com/office/powerpoint/2010/main" val="3270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a:r>
              <a:rPr lang="en-US" dirty="0">
                <a:ea typeface="+mn-lt"/>
                <a:cs typeface="+mn-lt"/>
              </a:rPr>
              <a:t>– Sosialistisk </a:t>
            </a:r>
            <a:r>
              <a:rPr lang="en-US" dirty="0" err="1">
                <a:ea typeface="+mn-lt"/>
                <a:cs typeface="+mn-lt"/>
              </a:rPr>
              <a:t>Venstreparty</a:t>
            </a:r>
            <a:r>
              <a:rPr lang="en-US" dirty="0">
                <a:ea typeface="+mn-lt"/>
                <a:cs typeface="+mn-lt"/>
              </a:rPr>
              <a:t> </a:t>
            </a:r>
            <a:r>
              <a:rPr lang="en-US" dirty="0" err="1">
                <a:ea typeface="+mn-lt"/>
                <a:cs typeface="+mn-lt"/>
              </a:rPr>
              <a:t>skal</a:t>
            </a:r>
            <a:r>
              <a:rPr lang="en-US" dirty="0">
                <a:ea typeface="+mn-lt"/>
                <a:cs typeface="+mn-lt"/>
              </a:rPr>
              <a:t> </a:t>
            </a:r>
            <a:r>
              <a:rPr lang="en-US" dirty="0" err="1">
                <a:ea typeface="+mn-lt"/>
                <a:cs typeface="+mn-lt"/>
              </a:rPr>
              <a:t>være</a:t>
            </a:r>
            <a:r>
              <a:rPr lang="en-US" dirty="0">
                <a:ea typeface="+mn-lt"/>
                <a:cs typeface="+mn-lt"/>
              </a:rPr>
              <a:t> et </a:t>
            </a:r>
            <a:r>
              <a:rPr lang="en-US" dirty="0" err="1">
                <a:ea typeface="+mn-lt"/>
                <a:cs typeface="+mn-lt"/>
              </a:rPr>
              <a:t>sosialt</a:t>
            </a:r>
            <a:r>
              <a:rPr lang="en-US" dirty="0">
                <a:ea typeface="+mn-lt"/>
                <a:cs typeface="+mn-lt"/>
              </a:rPr>
              <a:t> </a:t>
            </a:r>
            <a:r>
              <a:rPr lang="en-US" dirty="0" err="1">
                <a:ea typeface="+mn-lt"/>
                <a:cs typeface="+mn-lt"/>
              </a:rPr>
              <a:t>lavterskeltilbud</a:t>
            </a:r>
            <a:r>
              <a:rPr lang="en-US" dirty="0">
                <a:ea typeface="+mn-lt"/>
                <a:cs typeface="+mn-lt"/>
              </a:rPr>
              <a:t>, for folk </a:t>
            </a:r>
            <a:r>
              <a:rPr lang="en-US" dirty="0" err="1">
                <a:ea typeface="+mn-lt"/>
                <a:cs typeface="+mn-lt"/>
              </a:rPr>
              <a:t>som</a:t>
            </a:r>
            <a:r>
              <a:rPr lang="en-US" dirty="0">
                <a:ea typeface="+mn-lt"/>
                <a:cs typeface="+mn-lt"/>
              </a:rPr>
              <a:t> </a:t>
            </a:r>
            <a:r>
              <a:rPr lang="en-US" dirty="0" err="1">
                <a:ea typeface="+mn-lt"/>
                <a:cs typeface="+mn-lt"/>
              </a:rPr>
              <a:t>sympatiserer</a:t>
            </a:r>
            <a:r>
              <a:rPr lang="en-US" dirty="0">
                <a:ea typeface="+mn-lt"/>
                <a:cs typeface="+mn-lt"/>
              </a:rPr>
              <a:t> </a:t>
            </a:r>
            <a:r>
              <a:rPr lang="en-US" dirty="0" err="1">
                <a:ea typeface="+mn-lt"/>
                <a:cs typeface="+mn-lt"/>
              </a:rPr>
              <a:t>eller</a:t>
            </a:r>
            <a:r>
              <a:rPr lang="en-US" dirty="0">
                <a:ea typeface="+mn-lt"/>
                <a:cs typeface="+mn-lt"/>
              </a:rPr>
              <a:t> er </a:t>
            </a:r>
            <a:r>
              <a:rPr lang="en-US" dirty="0" err="1">
                <a:ea typeface="+mn-lt"/>
                <a:cs typeface="+mn-lt"/>
              </a:rPr>
              <a:t>nysgjerrrig</a:t>
            </a:r>
            <a:r>
              <a:rPr lang="en-US" dirty="0">
                <a:ea typeface="+mn-lt"/>
                <a:cs typeface="+mn-lt"/>
              </a:rPr>
              <a:t> </a:t>
            </a:r>
            <a:r>
              <a:rPr lang="en-US" dirty="0" err="1">
                <a:ea typeface="+mn-lt"/>
                <a:cs typeface="+mn-lt"/>
              </a:rPr>
              <a:t>på</a:t>
            </a:r>
            <a:r>
              <a:rPr lang="en-US" dirty="0">
                <a:ea typeface="+mn-lt"/>
                <a:cs typeface="+mn-lt"/>
              </a:rPr>
              <a:t> SVs </a:t>
            </a:r>
            <a:r>
              <a:rPr lang="en-US" dirty="0" err="1">
                <a:ea typeface="+mn-lt"/>
                <a:cs typeface="+mn-lt"/>
              </a:rPr>
              <a:t>politikk</a:t>
            </a:r>
            <a:r>
              <a:rPr lang="en-US" dirty="0">
                <a:ea typeface="+mn-lt"/>
                <a:cs typeface="+mn-lt"/>
              </a:rPr>
              <a:t>, der de </a:t>
            </a:r>
            <a:r>
              <a:rPr lang="en-US" dirty="0" err="1">
                <a:ea typeface="+mn-lt"/>
                <a:cs typeface="+mn-lt"/>
              </a:rPr>
              <a:t>kan</a:t>
            </a:r>
            <a:r>
              <a:rPr lang="en-US" dirty="0">
                <a:ea typeface="+mn-lt"/>
                <a:cs typeface="+mn-lt"/>
              </a:rPr>
              <a:t> </a:t>
            </a:r>
            <a:r>
              <a:rPr lang="en-US" dirty="0" err="1">
                <a:ea typeface="+mn-lt"/>
                <a:cs typeface="+mn-lt"/>
              </a:rPr>
              <a:t>treffe</a:t>
            </a:r>
            <a:r>
              <a:rPr lang="en-US" dirty="0">
                <a:ea typeface="+mn-lt"/>
                <a:cs typeface="+mn-lt"/>
              </a:rPr>
              <a:t> </a:t>
            </a:r>
            <a:r>
              <a:rPr lang="en-US" dirty="0" err="1">
                <a:ea typeface="+mn-lt"/>
                <a:cs typeface="+mn-lt"/>
              </a:rPr>
              <a:t>kandidatene</a:t>
            </a:r>
            <a:r>
              <a:rPr lang="en-US" dirty="0">
                <a:ea typeface="+mn-lt"/>
                <a:cs typeface="+mn-lt"/>
              </a:rPr>
              <a:t> </a:t>
            </a:r>
            <a:r>
              <a:rPr lang="en-US" dirty="0" err="1">
                <a:ea typeface="+mn-lt"/>
                <a:cs typeface="+mn-lt"/>
              </a:rPr>
              <a:t>til</a:t>
            </a:r>
            <a:r>
              <a:rPr lang="en-US" dirty="0">
                <a:ea typeface="+mn-lt"/>
                <a:cs typeface="+mn-lt"/>
              </a:rPr>
              <a:t> </a:t>
            </a:r>
            <a:r>
              <a:rPr lang="en-US" dirty="0" err="1">
                <a:ea typeface="+mn-lt"/>
                <a:cs typeface="+mn-lt"/>
              </a:rPr>
              <a:t>valget</a:t>
            </a:r>
            <a:r>
              <a:rPr lang="en-US" dirty="0">
                <a:ea typeface="+mn-lt"/>
                <a:cs typeface="+mn-lt"/>
              </a:rPr>
              <a:t> i </a:t>
            </a:r>
            <a:r>
              <a:rPr lang="en-US" dirty="0" err="1">
                <a:ea typeface="+mn-lt"/>
                <a:cs typeface="+mn-lt"/>
              </a:rPr>
              <a:t>en</a:t>
            </a:r>
            <a:r>
              <a:rPr lang="en-US" dirty="0">
                <a:ea typeface="+mn-lt"/>
                <a:cs typeface="+mn-lt"/>
              </a:rPr>
              <a:t> </a:t>
            </a:r>
            <a:r>
              <a:rPr lang="en-US" dirty="0" err="1">
                <a:ea typeface="+mn-lt"/>
                <a:cs typeface="+mn-lt"/>
              </a:rPr>
              <a:t>mer</a:t>
            </a:r>
            <a:r>
              <a:rPr lang="en-US" dirty="0">
                <a:ea typeface="+mn-lt"/>
                <a:cs typeface="+mn-lt"/>
              </a:rPr>
              <a:t> </a:t>
            </a:r>
            <a:r>
              <a:rPr lang="en-US" dirty="0" err="1">
                <a:ea typeface="+mn-lt"/>
                <a:cs typeface="+mn-lt"/>
              </a:rPr>
              <a:t>uformell</a:t>
            </a:r>
            <a:r>
              <a:rPr lang="en-US" dirty="0">
                <a:ea typeface="+mn-lt"/>
                <a:cs typeface="+mn-lt"/>
              </a:rPr>
              <a:t> setting. </a:t>
            </a:r>
            <a:endParaRPr lang="en-US" dirty="0">
              <a:cs typeface="Calibri"/>
            </a:endParaRPr>
          </a:p>
          <a:p>
            <a:pPr marL="251460" indent="-251460"/>
            <a:endParaRPr lang="en-US" dirty="0">
              <a:ea typeface="+mn-lt"/>
              <a:cs typeface="+mn-lt"/>
            </a:endParaRPr>
          </a:p>
          <a:p>
            <a:pPr marL="251460" indent="-251460"/>
            <a:r>
              <a:rPr lang="en-US" dirty="0">
                <a:ea typeface="+mn-lt"/>
                <a:cs typeface="+mn-lt"/>
              </a:rPr>
              <a:t>–Sosialistisk </a:t>
            </a:r>
            <a:r>
              <a:rPr lang="en-US" dirty="0" err="1">
                <a:ea typeface="+mn-lt"/>
                <a:cs typeface="+mn-lt"/>
              </a:rPr>
              <a:t>venstreparty</a:t>
            </a:r>
            <a:r>
              <a:rPr lang="en-US" dirty="0">
                <a:ea typeface="+mn-lt"/>
                <a:cs typeface="+mn-lt"/>
              </a:rPr>
              <a:t> er </a:t>
            </a:r>
            <a:r>
              <a:rPr lang="en-US" dirty="0" err="1">
                <a:ea typeface="+mn-lt"/>
                <a:cs typeface="+mn-lt"/>
              </a:rPr>
              <a:t>en</a:t>
            </a:r>
            <a:r>
              <a:rPr lang="en-US" dirty="0">
                <a:ea typeface="+mn-lt"/>
                <a:cs typeface="+mn-lt"/>
              </a:rPr>
              <a:t> </a:t>
            </a:r>
            <a:r>
              <a:rPr lang="en-US" dirty="0" err="1">
                <a:ea typeface="+mn-lt"/>
                <a:cs typeface="+mn-lt"/>
              </a:rPr>
              <a:t>sosial</a:t>
            </a:r>
            <a:r>
              <a:rPr lang="en-US" dirty="0">
                <a:ea typeface="+mn-lt"/>
                <a:cs typeface="+mn-lt"/>
              </a:rPr>
              <a:t> </a:t>
            </a:r>
            <a:r>
              <a:rPr lang="en-US" dirty="0" err="1">
                <a:ea typeface="+mn-lt"/>
                <a:cs typeface="+mn-lt"/>
              </a:rPr>
              <a:t>sammenkomst</a:t>
            </a:r>
            <a:r>
              <a:rPr lang="en-US" dirty="0">
                <a:ea typeface="+mn-lt"/>
                <a:cs typeface="+mn-lt"/>
              </a:rPr>
              <a:t> der </a:t>
            </a:r>
            <a:r>
              <a:rPr lang="en-US" dirty="0" err="1">
                <a:ea typeface="+mn-lt"/>
                <a:cs typeface="+mn-lt"/>
              </a:rPr>
              <a:t>kandidaten</a:t>
            </a:r>
            <a:r>
              <a:rPr lang="en-US" dirty="0">
                <a:ea typeface="+mn-lt"/>
                <a:cs typeface="+mn-lt"/>
              </a:rPr>
              <a:t> </a:t>
            </a:r>
            <a:r>
              <a:rPr lang="en-US" dirty="0" err="1">
                <a:ea typeface="+mn-lt"/>
                <a:cs typeface="+mn-lt"/>
              </a:rPr>
              <a:t>presenteres</a:t>
            </a:r>
            <a:r>
              <a:rPr lang="en-US" dirty="0">
                <a:ea typeface="+mn-lt"/>
                <a:cs typeface="+mn-lt"/>
              </a:rPr>
              <a:t> og </a:t>
            </a:r>
            <a:r>
              <a:rPr lang="en-US" dirty="0" err="1">
                <a:ea typeface="+mn-lt"/>
                <a:cs typeface="+mn-lt"/>
              </a:rPr>
              <a:t>snakker</a:t>
            </a:r>
            <a:r>
              <a:rPr lang="en-US" dirty="0">
                <a:ea typeface="+mn-lt"/>
                <a:cs typeface="+mn-lt"/>
              </a:rPr>
              <a:t> </a:t>
            </a:r>
            <a:r>
              <a:rPr lang="en-US" b="1" dirty="0" err="1">
                <a:ea typeface="+mn-lt"/>
                <a:cs typeface="+mn-lt"/>
              </a:rPr>
              <a:t>kort</a:t>
            </a:r>
            <a:r>
              <a:rPr lang="en-US" dirty="0">
                <a:ea typeface="+mn-lt"/>
                <a:cs typeface="+mn-lt"/>
              </a:rPr>
              <a:t> om relevant </a:t>
            </a:r>
            <a:r>
              <a:rPr lang="en-US" dirty="0" err="1">
                <a:ea typeface="+mn-lt"/>
                <a:cs typeface="+mn-lt"/>
              </a:rPr>
              <a:t>tema</a:t>
            </a:r>
            <a:r>
              <a:rPr lang="en-US" dirty="0">
                <a:ea typeface="+mn-lt"/>
                <a:cs typeface="+mn-lt"/>
              </a:rPr>
              <a:t>. </a:t>
            </a:r>
            <a:endParaRPr lang="en-US" dirty="0"/>
          </a:p>
          <a:p>
            <a:pPr marL="251460" indent="-251460"/>
            <a:endParaRPr lang="en-US" dirty="0">
              <a:ea typeface="+mn-lt"/>
              <a:cs typeface="+mn-lt"/>
            </a:endParaRPr>
          </a:p>
          <a:p>
            <a:pPr marL="251460" indent="-251460"/>
            <a:r>
              <a:rPr lang="en-US" dirty="0">
                <a:ea typeface="+mn-lt"/>
                <a:cs typeface="+mn-lt"/>
              </a:rPr>
              <a:t>– Bilder, </a:t>
            </a:r>
            <a:r>
              <a:rPr lang="en-US" dirty="0" err="1">
                <a:ea typeface="+mn-lt"/>
                <a:cs typeface="+mn-lt"/>
              </a:rPr>
              <a:t>grafikk</a:t>
            </a:r>
            <a:r>
              <a:rPr lang="en-US" dirty="0">
                <a:ea typeface="+mn-lt"/>
                <a:cs typeface="+mn-lt"/>
              </a:rPr>
              <a:t> og info, </a:t>
            </a:r>
            <a:r>
              <a:rPr lang="en-US" dirty="0" err="1">
                <a:ea typeface="+mn-lt"/>
                <a:cs typeface="+mn-lt"/>
              </a:rPr>
              <a:t>samt</a:t>
            </a:r>
            <a:r>
              <a:rPr lang="en-US" dirty="0">
                <a:ea typeface="+mn-lt"/>
                <a:cs typeface="+mn-lt"/>
              </a:rPr>
              <a:t> tips </a:t>
            </a:r>
            <a:r>
              <a:rPr lang="en-US" dirty="0" err="1">
                <a:ea typeface="+mn-lt"/>
                <a:cs typeface="+mn-lt"/>
              </a:rPr>
              <a:t>til</a:t>
            </a:r>
            <a:r>
              <a:rPr lang="en-US" dirty="0">
                <a:ea typeface="+mn-lt"/>
                <a:cs typeface="+mn-lt"/>
              </a:rPr>
              <a:t> </a:t>
            </a:r>
            <a:r>
              <a:rPr lang="en-US" dirty="0" err="1">
                <a:ea typeface="+mn-lt"/>
                <a:cs typeface="+mn-lt"/>
              </a:rPr>
              <a:t>gjennomføring</a:t>
            </a:r>
            <a:r>
              <a:rPr lang="en-US" dirty="0">
                <a:ea typeface="+mn-lt"/>
                <a:cs typeface="+mn-lt"/>
              </a:rPr>
              <a:t> i </a:t>
            </a:r>
            <a:r>
              <a:rPr lang="en-US" dirty="0" err="1">
                <a:ea typeface="+mn-lt"/>
                <a:cs typeface="+mn-lt"/>
              </a:rPr>
              <a:t>Ressursbanken</a:t>
            </a:r>
            <a:r>
              <a:rPr lang="en-US" dirty="0">
                <a:ea typeface="+mn-lt"/>
                <a:cs typeface="+mn-lt"/>
              </a:rPr>
              <a:t> </a:t>
            </a:r>
            <a:endParaRPr lang="en-US"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24</a:t>
            </a:fld>
            <a:endParaRPr lang="nb-NO"/>
          </a:p>
        </p:txBody>
      </p:sp>
    </p:spTree>
    <p:extLst>
      <p:ext uri="{BB962C8B-B14F-4D97-AF65-F5344CB8AC3E}">
        <p14:creationId xmlns:p14="http://schemas.microsoft.com/office/powerpoint/2010/main" val="706559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viktigste er å snakke med folk man kjenner, enten det er familie, venner, kollegaer eller bekjente</a:t>
            </a:r>
          </a:p>
          <a:p>
            <a:r>
              <a:rPr lang="nb-NO" dirty="0"/>
              <a:t>Folk stoler mer på de de kjenner enn det de tenker er politikere eller noen som har andre grunner til å prøve å overbevise</a:t>
            </a:r>
            <a:endParaRPr lang="nb-NO" dirty="0">
              <a:ea typeface="Calibri"/>
              <a:cs typeface="Calibri"/>
            </a:endParaRPr>
          </a:p>
          <a:p>
            <a:endParaRPr lang="nb-NO"/>
          </a:p>
          <a:p>
            <a:r>
              <a:rPr lang="nb-NO" dirty="0">
                <a:ea typeface="Calibri"/>
                <a:cs typeface="Calibri"/>
              </a:rPr>
              <a:t>Det er viktig å ha et godt svar på hvorfor du selv er med i SV og hva som gjorde at du valgte å engasjere deg. </a:t>
            </a:r>
          </a:p>
        </p:txBody>
      </p:sp>
      <p:sp>
        <p:nvSpPr>
          <p:cNvPr id="4" name="Slide Number Placeholder 3"/>
          <p:cNvSpPr>
            <a:spLocks noGrp="1"/>
          </p:cNvSpPr>
          <p:nvPr>
            <p:ph type="sldNum" sz="quarter" idx="5"/>
          </p:nvPr>
        </p:nvSpPr>
        <p:spPr/>
        <p:txBody>
          <a:bodyPr/>
          <a:lstStyle/>
          <a:p>
            <a:fld id="{ABFA6777-0770-B24C-A92B-F9F5A0486F6D}" type="slidenum">
              <a:rPr lang="nb-NO" smtClean="0"/>
              <a:t>25</a:t>
            </a:fld>
            <a:endParaRPr lang="nb-NO"/>
          </a:p>
        </p:txBody>
      </p:sp>
    </p:spTree>
    <p:extLst>
      <p:ext uri="{BB962C8B-B14F-4D97-AF65-F5344CB8AC3E}">
        <p14:creationId xmlns:p14="http://schemas.microsoft.com/office/powerpoint/2010/main" val="98486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202450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spcAft>
                <a:spcPts val="800"/>
              </a:spcAft>
            </a:pPr>
            <a:r>
              <a:rPr lang="nb-NO"/>
              <a:t>Å få ned forskjellene i makt og rikdom og å trygge miljøet er de viktigste sakene i vår tid.</a:t>
            </a:r>
            <a:endParaRPr lang="en-US">
              <a:ea typeface="Calibri" panose="020F0502020204030204"/>
              <a:cs typeface="Calibri" panose="020F0502020204030204"/>
            </a:endParaRPr>
          </a:p>
          <a:p>
            <a:pPr>
              <a:lnSpc>
                <a:spcPct val="90000"/>
              </a:lnSpc>
              <a:spcBef>
                <a:spcPts val="1000"/>
              </a:spcBef>
              <a:spcAft>
                <a:spcPts val="800"/>
              </a:spcAft>
            </a:pPr>
            <a:endParaRPr lang="nb-NO"/>
          </a:p>
          <a:p>
            <a:pPr>
              <a:lnSpc>
                <a:spcPct val="90000"/>
              </a:lnSpc>
              <a:spcBef>
                <a:spcPts val="1000"/>
              </a:spcBef>
              <a:spcAft>
                <a:spcPts val="800"/>
              </a:spcAft>
              <a:buFont typeface="Arial"/>
            </a:pPr>
            <a:r>
              <a:rPr lang="nb-NO"/>
              <a:t>Derfor er de også de viktigste sakene i det arbeidet som SV gjør, både lokalt og nasjonalt.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2547230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I tillegg til at det er stortingsvalg i år, er det også skolevalg. </a:t>
            </a:r>
          </a:p>
          <a:p>
            <a:endParaRPr lang="nb-NO"/>
          </a:p>
          <a:p>
            <a:r>
              <a:rPr lang="nb-NO"/>
              <a:t>– Er det et SU-lokallag i deres kommune? Hvis ikke, finnes det medlemmer i deres kommune?</a:t>
            </a:r>
          </a:p>
          <a:p>
            <a:endParaRPr lang="nb-NO"/>
          </a:p>
          <a:p>
            <a:r>
              <a:rPr lang="nb-NO"/>
              <a:t>– SU kan ha behov for praktisk bistand til gjennomføring av sin valgkamp. Er det for eksempel behov for at noen kjører SU-</a:t>
            </a:r>
            <a:r>
              <a:rPr lang="nb-NO" err="1"/>
              <a:t>ere</a:t>
            </a:r>
            <a:r>
              <a:rPr lang="nb-NO"/>
              <a:t> til og mellom skoledebatter?</a:t>
            </a:r>
          </a:p>
          <a:p>
            <a:endParaRPr lang="nb-NO"/>
          </a:p>
          <a:p>
            <a:r>
              <a:rPr lang="nb-NO"/>
              <a:t>– SU-</a:t>
            </a:r>
            <a:r>
              <a:rPr lang="nb-NO" err="1"/>
              <a:t>ere</a:t>
            </a:r>
            <a:r>
              <a:rPr lang="nb-NO"/>
              <a:t> kan også være en ressurs inn i lokallagets valgkamp, men de er også et eget ungdomsparti og vi må respektere at de også driver sin egen valgkamp.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3061330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b-NO" sz="1200" b="0" i="0" u="none" strike="noStrike">
                <a:effectLst/>
              </a:rPr>
              <a:t>Uken før 8. mars, 1. mai og 5. juni skal vi kjøre kampanjer i sosiale medier, samt at vi tidlig legger ut materiell som kan deles ut/i sosiale medier i Brandmaster og Ressursbanken. </a:t>
            </a:r>
          </a:p>
          <a:p>
            <a:pPr rtl="0" fontAlgn="base"/>
            <a:r>
              <a:rPr lang="nb-NO" sz="1200" b="0" i="0" u="none" strike="noStrike">
                <a:effectLst/>
              </a:rPr>
              <a:t>Det legges opp til aksjonsdager gjennom valgkampen for å sikre fokus på hovedsakene våre i hele organisasjonen. </a:t>
            </a:r>
            <a:endParaRPr lang="nb-NO" sz="1200"/>
          </a:p>
          <a:p>
            <a:pPr rtl="0" fontAlgn="base"/>
            <a:r>
              <a:rPr lang="nb-NO" sz="1200" b="0" i="0" u="none" strike="noStrike">
                <a:effectLst/>
              </a:rPr>
              <a:t>I tillegg skal vi produsere materiell til sosiale medier, som filmer og bilder. </a:t>
            </a:r>
          </a:p>
        </p:txBody>
      </p:sp>
      <p:sp>
        <p:nvSpPr>
          <p:cNvPr id="4" name="Slide Number Placeholder 3"/>
          <p:cNvSpPr>
            <a:spLocks noGrp="1"/>
          </p:cNvSpPr>
          <p:nvPr>
            <p:ph type="sldNum" sz="quarter" idx="5"/>
          </p:nvPr>
        </p:nvSpPr>
        <p:spPr/>
        <p:txBody>
          <a:bodyPr/>
          <a:lstStyle/>
          <a:p>
            <a:fld id="{ABFA6777-0770-B24C-A92B-F9F5A0486F6D}" type="slidenum">
              <a:rPr lang="nb-NO" smtClean="0"/>
              <a:t>28</a:t>
            </a:fld>
            <a:endParaRPr lang="nb-NO"/>
          </a:p>
        </p:txBody>
      </p:sp>
    </p:spTree>
    <p:extLst>
      <p:ext uri="{BB962C8B-B14F-4D97-AF65-F5344CB8AC3E}">
        <p14:creationId xmlns:p14="http://schemas.microsoft.com/office/powerpoint/2010/main" val="3963388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fontAlgn="base"/>
            <a:r>
              <a:rPr lang="nb-NO">
                <a:ea typeface="+mn-lt"/>
                <a:cs typeface="+mn-lt"/>
              </a:rPr>
              <a:t>– Det gjennomføres fire felles aksjonsdager med valgkampfokus for lokallag i hele SV, samt skolestartaksjon.</a:t>
            </a:r>
            <a:endParaRPr lang="en-US"/>
          </a:p>
          <a:p>
            <a:pPr marL="251460" indent="-251460"/>
            <a:endParaRPr lang="nb-NO">
              <a:ea typeface="+mn-lt"/>
              <a:cs typeface="+mn-lt"/>
            </a:endParaRPr>
          </a:p>
          <a:p>
            <a:pPr marL="251460" indent="-251460"/>
            <a:r>
              <a:rPr lang="nb-NO">
                <a:ea typeface="+mn-lt"/>
                <a:cs typeface="+mn-lt"/>
              </a:rPr>
              <a:t>– Det vil bli laget materiell til sosiale medier de ulike dagene, men viktigst er at alle kommer seg ut med det glade valgkampbudskap.</a:t>
            </a:r>
            <a:endParaRPr lang="en-US"/>
          </a:p>
          <a:p>
            <a:pPr marL="251460" indent="-251460" fontAlgn="base"/>
            <a:endParaRPr lang="nb-NO"/>
          </a:p>
          <a:p>
            <a:pPr marL="251460" indent="-251460" fontAlgn="base"/>
            <a:r>
              <a:rPr lang="nb-NO"/>
              <a:t>– På aksjonsdagene gjennomføres morgenaksjon og stands. Da er det om å gjøre å mobilisere flest mulig for å være mest mulig synlig.</a:t>
            </a:r>
            <a:endParaRPr lang="nb-NO">
              <a:cs typeface="Calibri"/>
            </a:endParaRPr>
          </a:p>
          <a:p>
            <a:pPr marL="251460" indent="-251460" fontAlgn="base"/>
            <a:endParaRPr lang="nb-NO"/>
          </a:p>
          <a:p>
            <a:pPr marL="251460" indent="-251460" fontAlgn="base"/>
            <a:r>
              <a:rPr lang="nb-NO"/>
              <a:t>– I tillegg oppfordrer vi til å spre bilder fra aksjonsdagene på Facebook og Instagram</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16706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1460" indent="-251460"/>
            <a:r>
              <a:rPr lang="nb-NO">
                <a:ea typeface="+mn-lt"/>
                <a:cs typeface="+mn-lt"/>
              </a:rPr>
              <a:t>– Valgkamppakka er en sterkt subsidiert pakke til lokallagene </a:t>
            </a:r>
            <a:endParaRPr lang="nb-NO">
              <a:cs typeface="Calibri"/>
            </a:endParaRPr>
          </a:p>
          <a:p>
            <a:pPr marL="251460" indent="-251460"/>
            <a:endParaRPr lang="nb-NO">
              <a:ea typeface="+mn-lt"/>
              <a:cs typeface="+mn-lt"/>
            </a:endParaRPr>
          </a:p>
          <a:p>
            <a:pPr marL="251460" indent="-251460"/>
            <a:r>
              <a:rPr lang="nb-NO">
                <a:ea typeface="+mn-lt"/>
                <a:cs typeface="+mn-lt"/>
              </a:rPr>
              <a:t>– Det kreves aktiv påmelding for å motta valgkamppakka </a:t>
            </a:r>
          </a:p>
          <a:p>
            <a:pPr marL="251460" indent="-251460"/>
            <a:endParaRPr lang="nb-NO">
              <a:ea typeface="+mn-lt"/>
              <a:cs typeface="+mn-lt"/>
            </a:endParaRP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370417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I SVs nettbutikk kan dere bestille materiell som kan brukes i valgkampen. </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1403242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 I årsbudsjettet: satt av egen post(er) for midler som skal brukes i forbindelse med valgkampen.</a:t>
            </a:r>
          </a:p>
          <a:p>
            <a:endParaRPr lang="nb-NO" b="0" dirty="0"/>
          </a:p>
          <a:p>
            <a:r>
              <a:rPr lang="nb-NO" b="0" dirty="0"/>
              <a:t>– Organisasjonsfondet: kan søke om støtte til utadretta arrangementer, skoleringer og kampanjer.</a:t>
            </a:r>
            <a:r>
              <a:rPr lang="nb-NO" dirty="0"/>
              <a:t> </a:t>
            </a:r>
            <a:endParaRPr lang="nb-NO" dirty="0">
              <a:cs typeface="Calibri"/>
            </a:endParaRPr>
          </a:p>
          <a:p>
            <a:endParaRPr lang="nb-NO" dirty="0">
              <a:cs typeface="Calibri"/>
            </a:endParaRPr>
          </a:p>
          <a:p>
            <a:r>
              <a:rPr lang="nb-NO" b="0" dirty="0"/>
              <a:t>– </a:t>
            </a:r>
            <a:r>
              <a:rPr lang="nb-NO" sz="1200" b="0" i="0" u="none" strike="noStrike" kern="1200" dirty="0">
                <a:solidFill>
                  <a:schemeClr val="tx1"/>
                </a:solidFill>
                <a:effectLst/>
                <a:latin typeface="+mn-lt"/>
                <a:ea typeface="+mn-ea"/>
                <a:cs typeface="+mn-cs"/>
              </a:rPr>
              <a:t>Alle bidrag som har en verdi på over 10 000 kroner som dere mottar mellom 1. januar </a:t>
            </a:r>
            <a:r>
              <a:rPr lang="nb-NO" dirty="0"/>
              <a:t>2025 </a:t>
            </a:r>
            <a:r>
              <a:rPr lang="nb-NO" sz="1200" b="0" i="0" u="none" strike="noStrike" kern="1200" dirty="0">
                <a:solidFill>
                  <a:schemeClr val="tx1"/>
                </a:solidFill>
                <a:effectLst/>
                <a:latin typeface="+mn-lt"/>
                <a:ea typeface="+mn-ea"/>
                <a:cs typeface="+mn-cs"/>
              </a:rPr>
              <a:t>og fredagen før valgdagen i </a:t>
            </a:r>
            <a:r>
              <a:rPr lang="nb-NO" dirty="0"/>
              <a:t>2025 </a:t>
            </a:r>
            <a:r>
              <a:rPr lang="nb-NO" sz="1200" b="0" i="0" u="none" strike="noStrike" kern="1200" dirty="0">
                <a:solidFill>
                  <a:schemeClr val="tx1"/>
                </a:solidFill>
                <a:effectLst/>
                <a:latin typeface="+mn-lt"/>
                <a:ea typeface="+mn-ea"/>
                <a:cs typeface="+mn-cs"/>
              </a:rPr>
              <a:t>må rapporteres til SSB. Det er løpende rapportering. Dere må rapportere senest innen fire uker etter at dere mottok bidraget og senest innen utløpet av fredagen før valgdagen. Skjemaet for rapportering er tilgjengelig via partiportalen.</a:t>
            </a:r>
            <a:r>
              <a:rPr lang="nb-NO" dirty="0"/>
              <a:t> </a:t>
            </a:r>
            <a:endParaRPr lang="nb-NO" dirty="0">
              <a:cs typeface="Calibri"/>
            </a:endParaRPr>
          </a:p>
          <a:p>
            <a:endParaRPr lang="nb-NO" dirty="0"/>
          </a:p>
          <a:p>
            <a:r>
              <a:rPr lang="nb-NO" sz="1200" b="0" i="0" u="none" strike="noStrike" kern="1200" dirty="0">
                <a:solidFill>
                  <a:schemeClr val="tx1"/>
                </a:solidFill>
                <a:effectLst/>
                <a:latin typeface="+mn-lt"/>
                <a:ea typeface="+mn-ea"/>
                <a:cs typeface="+mn-cs"/>
              </a:rPr>
              <a:t>– Det er mulig å bestille valgkampakker via nettbutikken. Det er tre ulike pakker i tre forskjellige prisklasser.</a:t>
            </a:r>
            <a:r>
              <a:rPr lang="nb-NO" dirty="0"/>
              <a:t> </a:t>
            </a:r>
            <a:endParaRPr lang="nb-NO" sz="1200" b="0" i="0" u="none" strike="noStrike" kern="1200" dirty="0">
              <a:solidFill>
                <a:schemeClr val="tx1"/>
              </a:solidFill>
              <a:effectLst/>
              <a:latin typeface="+mn-lt"/>
              <a:cs typeface="Calibri"/>
            </a:endParaRPr>
          </a:p>
          <a:p>
            <a:endParaRPr lang="nb-NO" dirty="0">
              <a:cs typeface="Calibri" panose="020F0502020204030204"/>
            </a:endParaRPr>
          </a:p>
          <a:p>
            <a:r>
              <a:rPr lang="nb-NO" dirty="0">
                <a:cs typeface="Calibri" panose="020F0502020204030204"/>
              </a:rPr>
              <a:t>NB! Nye rutiner for rapportering av valgkampbidrag- ligger guide på ressursbanken! </a:t>
            </a:r>
            <a:r>
              <a:rPr lang="nb-NO" dirty="0"/>
              <a:t>https://www.sv.no/ressursbanken/tillitsvalgt/okonomi-og-administrasjon/rapportere-valgkampbidrag/</a:t>
            </a: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34</a:t>
            </a:fld>
            <a:endParaRPr lang="nb-NO"/>
          </a:p>
        </p:txBody>
      </p:sp>
    </p:spTree>
    <p:extLst>
      <p:ext uri="{BB962C8B-B14F-4D97-AF65-F5344CB8AC3E}">
        <p14:creationId xmlns:p14="http://schemas.microsoft.com/office/powerpoint/2010/main" val="236390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Ressursbanken på SV sine nettsider. Her finner du: Arrangementsmaler, SVs grafiske profil med fargekoder og logo, organisasjonsfondet med instrukser til hvordan dere som lokallag kan søke om midler for å få gjennomført arrangementer, kursoversikt over kurs som SV sentralt arrangerer, </a:t>
            </a:r>
            <a:r>
              <a:rPr lang="nb-NO" dirty="0" err="1"/>
              <a:t>årshjul</a:t>
            </a:r>
            <a:r>
              <a:rPr lang="nb-NO" dirty="0"/>
              <a:t> for 2025 over hva som rører seg på Stortinget, lokalt og i SV sentralt. Ta en titt.</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3010171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er de som vil noe annet med Norge, og verden. Det er vi som tar samfunnet i en rettferdig og grønn retning. </a:t>
            </a:r>
          </a:p>
          <a:p>
            <a:pPr>
              <a:lnSpc>
                <a:spcPct val="90000"/>
              </a:lnSpc>
              <a:spcBef>
                <a:spcPts val="1000"/>
              </a:spcBef>
              <a:spcAft>
                <a:spcPts val="500"/>
              </a:spcAft>
            </a:pPr>
            <a:r>
              <a:rPr lang="nb-NO" dirty="0"/>
              <a:t>Uten SV som budsjettpartner, ville ingen av de sosiale tiltakene i denne stortingsperioden kommet på plass. Det er vi som har bygd ut velferden og trygget miljøet. Så vil vi mer. Vi vil ha større endringer i folks liv fordi vi ser det er nødvendig. Derfor skal vi:</a:t>
            </a:r>
          </a:p>
          <a:p>
            <a:pPr>
              <a:lnSpc>
                <a:spcPct val="90000"/>
              </a:lnSpc>
              <a:spcBef>
                <a:spcPts val="1000"/>
              </a:spcBef>
              <a:spcAft>
                <a:spcPts val="500"/>
              </a:spcAft>
            </a:pPr>
            <a:endParaRPr lang="nb-NO" dirty="0"/>
          </a:p>
          <a:p>
            <a:pPr marL="251460" indent="-251460">
              <a:lnSpc>
                <a:spcPct val="90000"/>
              </a:lnSpc>
              <a:spcBef>
                <a:spcPts val="1000"/>
              </a:spcBef>
              <a:spcAft>
                <a:spcPts val="500"/>
              </a:spcAft>
              <a:buFont typeface="Arial,Sans-Serif"/>
              <a:buChar char="•"/>
            </a:pPr>
            <a:r>
              <a:rPr lang="nb-NO" b="1" dirty="0"/>
              <a:t>Omfordele.</a:t>
            </a:r>
            <a:r>
              <a:rPr lang="nb-NO" dirty="0"/>
              <a:t> Fortsette å omfordele fra de med mest for å spre makt og verdier til flere. </a:t>
            </a:r>
            <a:endParaRPr lang="en-US" dirty="0"/>
          </a:p>
          <a:p>
            <a:pPr marL="251460" indent="-251460">
              <a:lnSpc>
                <a:spcPct val="90000"/>
              </a:lnSpc>
              <a:spcBef>
                <a:spcPts val="1000"/>
              </a:spcBef>
              <a:spcAft>
                <a:spcPts val="500"/>
              </a:spcAft>
              <a:buFont typeface="Arial,Sans-Serif"/>
              <a:buChar char="•"/>
            </a:pPr>
            <a:r>
              <a:rPr lang="nb-NO" b="1" dirty="0"/>
              <a:t>Styrke velferden. </a:t>
            </a:r>
            <a:r>
              <a:rPr lang="nb-NO" dirty="0"/>
              <a:t>Det er gjennom å sikre gode universelle ordninger og tilgang til velferdstjenester vi gir folk frihet og trygghet.</a:t>
            </a:r>
            <a:endParaRPr lang="en-US" dirty="0"/>
          </a:p>
          <a:p>
            <a:pPr marL="251460" indent="-251460">
              <a:lnSpc>
                <a:spcPct val="90000"/>
              </a:lnSpc>
              <a:spcBef>
                <a:spcPts val="1000"/>
              </a:spcBef>
              <a:spcAft>
                <a:spcPts val="500"/>
              </a:spcAft>
              <a:buFont typeface="Arial,Sans-Serif"/>
              <a:buChar char="•"/>
            </a:pPr>
            <a:r>
              <a:rPr lang="nb-NO" b="1" dirty="0"/>
              <a:t>Gjøre bolig til et hjem, ikke spekulasjonsobjekt.</a:t>
            </a:r>
            <a:r>
              <a:rPr lang="nb-NO" dirty="0"/>
              <a:t> Boligmarkedet har blitt en </a:t>
            </a:r>
            <a:r>
              <a:rPr lang="nb-NO" dirty="0" err="1"/>
              <a:t>forskjellsdriver</a:t>
            </a:r>
            <a:r>
              <a:rPr lang="nb-NO" dirty="0"/>
              <a:t> og en av de største grunnene til at mange er bekymret over sin privatøkonomi, derfor vil vi ha en boligreform.</a:t>
            </a:r>
            <a:endParaRPr lang="en-US" dirty="0"/>
          </a:p>
          <a:p>
            <a:pPr marL="251460" indent="-251460">
              <a:lnSpc>
                <a:spcPct val="90000"/>
              </a:lnSpc>
              <a:spcBef>
                <a:spcPts val="1000"/>
              </a:spcBef>
              <a:spcAft>
                <a:spcPts val="500"/>
              </a:spcAft>
              <a:buFont typeface="Arial,Sans-Serif"/>
              <a:buChar char="•"/>
            </a:pPr>
            <a:r>
              <a:rPr lang="nb-NO" b="1" dirty="0"/>
              <a:t>Kutte utslipp og skape grønne arbeidsplasser.</a:t>
            </a:r>
            <a:r>
              <a:rPr lang="nb-NO" dirty="0"/>
              <a:t> Det er gjennom tydelig statlig styring og godt samarbeid med fagbevegelsen og miljøbevegelsen at vi får til en grønn omstilling og et grønt arbeidsliv.</a:t>
            </a:r>
            <a:endParaRPr lang="en-US" dirty="0"/>
          </a:p>
          <a:p>
            <a:pPr marL="251460" indent="-251460">
              <a:lnSpc>
                <a:spcPct val="90000"/>
              </a:lnSpc>
              <a:spcBef>
                <a:spcPts val="1000"/>
              </a:spcBef>
              <a:spcAft>
                <a:spcPts val="500"/>
              </a:spcAft>
              <a:buFont typeface="Arial,Sans-Serif"/>
              <a:buChar char="•"/>
            </a:pPr>
            <a:r>
              <a:rPr lang="nb-NO" b="1" dirty="0"/>
              <a:t>Satse på fred og solidaritet. </a:t>
            </a:r>
            <a:r>
              <a:rPr lang="nb-NO" dirty="0"/>
              <a:t>En utrygg verden krever en større humanitær innsats og beredskap i en bred forstand</a:t>
            </a:r>
            <a:endParaRPr lang="en-US" dirty="0"/>
          </a:p>
          <a:p>
            <a:endParaRPr lang="nb-NO" dirty="0">
              <a:ea typeface="Calibri"/>
              <a:cs typeface="Calibri"/>
            </a:endParaRPr>
          </a:p>
          <a:p>
            <a:r>
              <a:rPr lang="nb-NO" dirty="0">
                <a:ea typeface="Calibri"/>
                <a:cs typeface="Calibri"/>
              </a:rPr>
              <a:t>Mer bakgrunn fordeling: </a:t>
            </a:r>
          </a:p>
          <a:p>
            <a:pPr marL="251460" indent="-251460">
              <a:lnSpc>
                <a:spcPct val="90000"/>
              </a:lnSpc>
              <a:spcBef>
                <a:spcPts val="1000"/>
              </a:spcBef>
              <a:spcAft>
                <a:spcPts val="500"/>
              </a:spcAft>
              <a:buFont typeface="Arial"/>
              <a:buChar char="•"/>
            </a:pPr>
            <a:r>
              <a:rPr lang="nb-NO" dirty="0"/>
              <a:t>Øke skatt på høye inntekter og formuer, samt dyre boliger.</a:t>
            </a:r>
            <a:endParaRPr lang="en-US" dirty="0"/>
          </a:p>
          <a:p>
            <a:pPr marL="251460" indent="-251460">
              <a:lnSpc>
                <a:spcPct val="90000"/>
              </a:lnSpc>
              <a:spcBef>
                <a:spcPts val="1000"/>
              </a:spcBef>
              <a:spcAft>
                <a:spcPts val="500"/>
              </a:spcAft>
              <a:buFont typeface="Arial"/>
              <a:buChar char="•"/>
            </a:pPr>
            <a:r>
              <a:rPr lang="nb-NO" dirty="0"/>
              <a:t>Innføre en ny arveavgift, med et høyere bunnfradrag</a:t>
            </a:r>
            <a:endParaRPr lang="en-US" dirty="0"/>
          </a:p>
          <a:p>
            <a:pPr marL="251460" indent="-251460">
              <a:lnSpc>
                <a:spcPct val="90000"/>
              </a:lnSpc>
              <a:spcBef>
                <a:spcPts val="1000"/>
              </a:spcBef>
              <a:spcAft>
                <a:spcPts val="500"/>
              </a:spcAft>
              <a:buFont typeface="Arial"/>
              <a:buChar char="•"/>
            </a:pPr>
            <a:r>
              <a:rPr lang="nb-NO" dirty="0"/>
              <a:t>Få ned lederlønninger og bonuser i statlige virksomheter, slik at staten ikke bidrar til inntektsulikhet.</a:t>
            </a:r>
            <a:endParaRPr lang="en-US" dirty="0"/>
          </a:p>
          <a:p>
            <a:pPr marL="251460" indent="-251460">
              <a:lnSpc>
                <a:spcPct val="90000"/>
              </a:lnSpc>
              <a:spcBef>
                <a:spcPts val="1000"/>
              </a:spcBef>
              <a:spcAft>
                <a:spcPts val="500"/>
              </a:spcAft>
              <a:buFont typeface="Arial"/>
              <a:buChar char="•"/>
            </a:pPr>
            <a:r>
              <a:rPr lang="nb-NO" dirty="0"/>
              <a:t>Øke minstepensjonene over fattigdomsgrensa</a:t>
            </a:r>
            <a:endParaRPr lang="en-US" dirty="0"/>
          </a:p>
          <a:p>
            <a:pPr marL="251460" indent="-251460">
              <a:lnSpc>
                <a:spcPct val="90000"/>
              </a:lnSpc>
              <a:spcBef>
                <a:spcPts val="1000"/>
              </a:spcBef>
              <a:spcAft>
                <a:spcPts val="500"/>
              </a:spcAft>
              <a:buFont typeface="Arial"/>
              <a:buChar char="•"/>
            </a:pPr>
            <a:r>
              <a:rPr lang="nb-NO" dirty="0"/>
              <a:t>Fortsette tannhelsereformen som gir 75 % rabatt hos tannlegen.</a:t>
            </a:r>
            <a:endParaRPr lang="en-US" dirty="0"/>
          </a:p>
          <a:p>
            <a:pPr marL="251460" indent="-251460">
              <a:lnSpc>
                <a:spcPct val="90000"/>
              </a:lnSpc>
              <a:spcBef>
                <a:spcPts val="1000"/>
              </a:spcBef>
              <a:spcAft>
                <a:spcPts val="500"/>
              </a:spcAft>
              <a:buFont typeface="Arial"/>
              <a:buChar char="•"/>
            </a:pPr>
            <a:endParaRPr lang="nb-NO" dirty="0"/>
          </a:p>
          <a:p>
            <a:pPr>
              <a:lnSpc>
                <a:spcPct val="90000"/>
              </a:lnSpc>
              <a:spcBef>
                <a:spcPts val="1000"/>
              </a:spcBef>
              <a:spcAft>
                <a:spcPts val="500"/>
              </a:spcAft>
            </a:pPr>
            <a:r>
              <a:rPr lang="nb-NO" dirty="0">
                <a:ea typeface="Calibri" panose="020F0502020204030204"/>
                <a:cs typeface="Calibri" panose="020F0502020204030204"/>
              </a:rPr>
              <a:t>Mer bakgrunn miljø: </a:t>
            </a:r>
          </a:p>
          <a:p>
            <a:pPr marL="251460" indent="-251460">
              <a:lnSpc>
                <a:spcPct val="90000"/>
              </a:lnSpc>
              <a:spcBef>
                <a:spcPts val="1000"/>
              </a:spcBef>
              <a:spcAft>
                <a:spcPts val="800"/>
              </a:spcAft>
              <a:buFont typeface="Arial"/>
              <a:buChar char="•"/>
            </a:pPr>
            <a:r>
              <a:rPr lang="nb-NO" dirty="0"/>
              <a:t>Menneskeskapte klimaendringer og tap av naturmangfold utgjør en eksistensiell trussel. Det grønne skiftet tar for lang tid og det tas i bruk for få virkemidler.</a:t>
            </a:r>
            <a:endParaRPr lang="en-US" dirty="0"/>
          </a:p>
          <a:p>
            <a:pPr marL="251460" indent="-251460">
              <a:lnSpc>
                <a:spcPct val="90000"/>
              </a:lnSpc>
              <a:spcBef>
                <a:spcPts val="1000"/>
              </a:spcBef>
              <a:spcAft>
                <a:spcPts val="800"/>
              </a:spcAft>
              <a:buFont typeface="Arial"/>
              <a:buChar char="•"/>
            </a:pPr>
            <a:r>
              <a:rPr lang="nb-NO" dirty="0"/>
              <a:t>I dag er konsekvensene av - og ansvaret for - miljøendringene skjevt fordelt. Miljøtiltakene vi fremmer må forstå det og være rettferdige.</a:t>
            </a:r>
            <a:endParaRPr lang="en-US" dirty="0"/>
          </a:p>
          <a:p>
            <a:pPr marL="251460" indent="-251460">
              <a:lnSpc>
                <a:spcPct val="90000"/>
              </a:lnSpc>
              <a:spcBef>
                <a:spcPts val="1000"/>
              </a:spcBef>
              <a:spcAft>
                <a:spcPts val="800"/>
              </a:spcAft>
              <a:buFont typeface="Arial"/>
              <a:buChar char="•"/>
            </a:pPr>
            <a:r>
              <a:rPr lang="nb-NO" dirty="0"/>
              <a:t>SV har politikk som både gjør at vi unngår de verste konsekvensene og som sørger for at det ikke er vanlige folk, eller de som allerede har lite, som må betale regninga.</a:t>
            </a:r>
          </a:p>
          <a:p>
            <a:pPr>
              <a:lnSpc>
                <a:spcPct val="90000"/>
              </a:lnSpc>
              <a:spcBef>
                <a:spcPts val="1000"/>
              </a:spcBef>
              <a:spcAft>
                <a:spcPts val="500"/>
              </a:spcAft>
            </a:pPr>
            <a:endParaRPr lang="nb-NO" dirty="0">
              <a:ea typeface="Calibri" panose="020F0502020204030204"/>
              <a:cs typeface="Calibri" panose="020F0502020204030204"/>
            </a:endParaRPr>
          </a:p>
          <a:p>
            <a:pPr>
              <a:lnSpc>
                <a:spcPct val="90000"/>
              </a:lnSpc>
              <a:spcBef>
                <a:spcPts val="1000"/>
              </a:spcBef>
              <a:spcAft>
                <a:spcPts val="500"/>
              </a:spcAft>
            </a:pPr>
            <a:r>
              <a:rPr lang="nb-NO" dirty="0">
                <a:ea typeface="Calibri" panose="020F0502020204030204"/>
                <a:cs typeface="Calibri" panose="020F0502020204030204"/>
              </a:rPr>
              <a:t>Mer bakgrunn omstilling:</a:t>
            </a:r>
            <a:endParaRPr lang="nb-NO" dirty="0"/>
          </a:p>
          <a:p>
            <a:pPr marL="251460" indent="-251460">
              <a:lnSpc>
                <a:spcPct val="90000"/>
              </a:lnSpc>
              <a:spcBef>
                <a:spcPts val="1000"/>
              </a:spcBef>
              <a:spcAft>
                <a:spcPts val="500"/>
              </a:spcAft>
              <a:buFont typeface="Arial"/>
              <a:buChar char="•"/>
            </a:pPr>
            <a:r>
              <a:rPr lang="nb-NO" dirty="0"/>
              <a:t>Ta ned antall tildelinger av olje-letelisenser</a:t>
            </a:r>
            <a:endParaRPr lang="en-US" dirty="0"/>
          </a:p>
          <a:p>
            <a:pPr marL="251460" indent="-251460">
              <a:lnSpc>
                <a:spcPct val="90000"/>
              </a:lnSpc>
              <a:spcBef>
                <a:spcPts val="1000"/>
              </a:spcBef>
              <a:spcAft>
                <a:spcPts val="500"/>
              </a:spcAft>
              <a:buFont typeface="Arial"/>
              <a:buChar char="•"/>
            </a:pPr>
            <a:r>
              <a:rPr lang="nb-NO" dirty="0"/>
              <a:t>Sikre havvindsutviklingen</a:t>
            </a:r>
            <a:endParaRPr lang="en-US" dirty="0"/>
          </a:p>
          <a:p>
            <a:pPr marL="251460" indent="-251460">
              <a:lnSpc>
                <a:spcPct val="90000"/>
              </a:lnSpc>
              <a:spcBef>
                <a:spcPts val="1000"/>
              </a:spcBef>
              <a:spcAft>
                <a:spcPts val="500"/>
              </a:spcAft>
              <a:buFont typeface="Arial"/>
              <a:buChar char="•"/>
            </a:pPr>
            <a:r>
              <a:rPr lang="nb-NO" dirty="0"/>
              <a:t>Stoppe forslaget om elektrifisering av Melkøya</a:t>
            </a:r>
            <a:endParaRPr lang="en-US" dirty="0"/>
          </a:p>
          <a:p>
            <a:pPr marL="251460" indent="-251460">
              <a:lnSpc>
                <a:spcPct val="90000"/>
              </a:lnSpc>
              <a:spcBef>
                <a:spcPts val="1000"/>
              </a:spcBef>
              <a:spcAft>
                <a:spcPts val="500"/>
              </a:spcAft>
              <a:buFont typeface="Arial"/>
              <a:buChar char="•"/>
            </a:pPr>
            <a:r>
              <a:rPr lang="nb-NO" dirty="0"/>
              <a:t>Få ned utslippene fra de privatpersonene som slipper ut mest</a:t>
            </a:r>
          </a:p>
          <a:p>
            <a:pPr marL="251460" indent="-251460">
              <a:lnSpc>
                <a:spcPct val="90000"/>
              </a:lnSpc>
              <a:spcBef>
                <a:spcPts val="1000"/>
              </a:spcBef>
              <a:spcAft>
                <a:spcPts val="500"/>
              </a:spcAft>
              <a:buFont typeface="Arial"/>
              <a:buChar char="•"/>
            </a:pPr>
            <a:endParaRPr lang="nb-NO" dirty="0"/>
          </a:p>
          <a:p>
            <a:pPr marL="251460" indent="-251460">
              <a:lnSpc>
                <a:spcPct val="90000"/>
              </a:lnSpc>
              <a:spcBef>
                <a:spcPts val="1000"/>
              </a:spcBef>
              <a:spcAft>
                <a:spcPts val="500"/>
              </a:spcAft>
              <a:buFont typeface="Arial"/>
              <a:buChar char="•"/>
            </a:pPr>
            <a:r>
              <a:rPr lang="nb-NO" dirty="0"/>
              <a:t>Redde velferden gjennom å stanse privatiseringen og kommersialiseringen og ruste opp det offentlige</a:t>
            </a:r>
            <a:endParaRPr lang="en-US" dirty="0"/>
          </a:p>
          <a:p>
            <a:pPr marL="251460" indent="-251460">
              <a:lnSpc>
                <a:spcPct val="90000"/>
              </a:lnSpc>
              <a:spcBef>
                <a:spcPts val="1000"/>
              </a:spcBef>
              <a:spcAft>
                <a:spcPts val="500"/>
              </a:spcAft>
              <a:buFont typeface="Arial"/>
              <a:buChar char="•"/>
            </a:pPr>
            <a:r>
              <a:rPr lang="nb-NO" dirty="0"/>
              <a:t>Skattlegge selskap, som teknologigigantene, og sikre at penger ikke går til skatteparadis</a:t>
            </a:r>
          </a:p>
        </p:txBody>
      </p:sp>
      <p:sp>
        <p:nvSpPr>
          <p:cNvPr id="4" name="Slide Number Placehold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20010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Lokallagenes rolle i en stortingsvalgkamp ser annerledes ut enn i en lokalvalgkamp. Når lokallaget skal få sine egne kandidater valgt inn i kommunestyret, vil resultatet i stor grad stå eller falle på lokallagets selvstendige innsats. For noen lag er dette tungt og tidvis ensomt. </a:t>
            </a:r>
            <a:endParaRPr lang="en-GB" dirty="0"/>
          </a:p>
          <a:p>
            <a:pPr>
              <a:defRPr/>
            </a:pPr>
            <a:endParaRPr lang="en-GB" dirty="0"/>
          </a:p>
          <a:p>
            <a:pPr>
              <a:defRPr/>
            </a:pPr>
            <a:r>
              <a:rPr lang="nb-NO" dirty="0"/>
              <a:t>Nå i stortingsvalgkamp skal lokallaget være en del av en samlet innsats i fylket for å få valgt inn 1-3 personer. Det gir oss en mulighet </a:t>
            </a:r>
            <a:r>
              <a:rPr lang="nb-NO" b="0" i="0" u="none" strike="noStrike" dirty="0">
                <a:effectLst/>
              </a:rPr>
              <a:t>til å </a:t>
            </a:r>
            <a:r>
              <a:rPr lang="nb-NO" dirty="0"/>
              <a:t>skape en lagfølelse i mye større skala, med fylkets valgkampplan som utgangspunkt og lokallagenes aktiviteter og medlemmenes innsats som avgjørende faktor for det store felles målet. </a:t>
            </a:r>
            <a:endParaRPr lang="en-GB" dirty="0"/>
          </a:p>
          <a:p>
            <a:pPr>
              <a:defRPr/>
            </a:pPr>
            <a:endParaRPr lang="nb-NO" dirty="0"/>
          </a:p>
          <a:p>
            <a:pPr>
              <a:defRPr/>
            </a:pPr>
            <a:r>
              <a:rPr lang="nb-NO" dirty="0"/>
              <a:t>Frivilligsamling er et forhåndsgodkjent arrangement som lokallaget kan vedta på årsmøtet å gjennomføre, typisk for å kurse medlemmer i valgkamp. Da får dere opp til 5000,-</a:t>
            </a:r>
            <a:endParaRPr lang="en-GB" sz="1200" b="0" i="0" u="none" strike="noStrike" dirty="0">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effectLst/>
              <a:latin typeface="+mn-lt"/>
            </a:endParaRPr>
          </a:p>
          <a:p>
            <a:endParaRPr lang="nn-NO" dirty="0"/>
          </a:p>
        </p:txBody>
      </p:sp>
      <p:sp>
        <p:nvSpPr>
          <p:cNvPr id="4" name="Slide Number Placehold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328402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NB! I små lokallag er dette gjerne styret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Det anbefales å sette ned en egen valgkampgruppe som jobber kontinuerlig med valgkampen. Det kan gjerne være hele eller medlemmer av styret, i tillegg til evt. andre ressurspersoner i lokallaget som vil bidra gjennom valgkampen. </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I valgkampgruppa er det lurt å ha en egen valgkampansvarlig, som har det overordnede ansvaret for organiseringa av valgkampen. Dette kan gjerne være lokallagsleder eller noen andre i styret. </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a:defRPr/>
            </a:pPr>
            <a:r>
              <a:rPr lang="nb-NO" dirty="0"/>
              <a:t>– I tillegg til valgkampansvarlig er det lurt å delegere roller internt i valgkampgruppa. Da er det avklart hva deres rolle og ansvarsområde for valgkampen er. Eksempelvis: </a:t>
            </a:r>
            <a:r>
              <a:rPr lang="nb-NO" dirty="0">
                <a:cs typeface="Calibri"/>
              </a:rPr>
              <a:t>sørge for at frivillige blir kontakta og får oppgaver, en som har ansvar for at noen skriver leserinnlegg og kontakte presse, en som tar bilder til sosiale medier og poster eller skriver om saker vi er opptatt av, en som har ekstra ansvar for at det er hyggelig og morsomme aktiviteter osv. </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a:rPr>
              <a:t>– Når valgkampgruppa er satt, lag en plan for når og hvor ofte gruppa skal møtes. Eksempelvis kan man møtes annenhver eller hver fjerde uke, for å gjennomgå planer og sette mål om hva som skal være gjennomført eller klart innen neste møte. </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a:rPr>
              <a:t>– Den intensive valgkampen starter 11. august. </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a:endParaRPr>
          </a:p>
          <a:p>
            <a:pPr>
              <a:defRPr/>
            </a:pPr>
            <a:r>
              <a:rPr lang="nb-NO" dirty="0">
                <a:cs typeface="Calibri"/>
              </a:rPr>
              <a:t>- Viktig at lokallagsstyret er orientert om arbeidet i gruppa hvis dette er andre enn de som sitter i valgkampgruppa</a:t>
            </a: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a:rPr>
              <a:t>– Hold fylkeslaget oppdatert på planene og målene deres. Det bidrar til at fylkeslaget har oversikt over aktiviteter i eget fylke og at går an å samarbeide om aktiviteter, for eksempel hvis en kandidat, noen fra partiledelsen eller en stortingsrepresentant skal på besøk til fylket eller nabokommuner. </a:t>
            </a:r>
            <a:endParaRPr lang="nb-NO" dirty="0"/>
          </a:p>
          <a:p>
            <a:endParaRPr lang="nb-NO" dirty="0">
              <a:ea typeface="Calibri"/>
              <a:cs typeface="Calibri"/>
            </a:endParaRPr>
          </a:p>
          <a:p>
            <a:pPr marL="171450" indent="-171450">
              <a:lnSpc>
                <a:spcPct val="90000"/>
              </a:lnSpc>
              <a:spcBef>
                <a:spcPts val="1000"/>
              </a:spcBef>
              <a:spcAft>
                <a:spcPts val="500"/>
              </a:spcAft>
              <a:buFont typeface="Arial"/>
              <a:buChar char="•"/>
            </a:pPr>
            <a:r>
              <a:rPr lang="nb-NO" dirty="0"/>
              <a:t>Den intensive valgkampen kommer fort etter sommeren</a:t>
            </a:r>
            <a:endParaRPr lang="en-US" dirty="0"/>
          </a:p>
          <a:p>
            <a:pPr marL="171450" indent="-171450">
              <a:lnSpc>
                <a:spcPct val="90000"/>
              </a:lnSpc>
              <a:spcBef>
                <a:spcPts val="1000"/>
              </a:spcBef>
              <a:spcAft>
                <a:spcPts val="500"/>
              </a:spcAft>
              <a:buFont typeface="Arial"/>
              <a:buChar char="•"/>
            </a:pPr>
            <a:r>
              <a:rPr lang="nb-NO" dirty="0"/>
              <a:t>Ha derfor planene klare i god tid før sommerferien, med konkrete aktiviteter så folk vet hva de kan bidra med, og sånn at dere kan mobilisere før det «plutselig» er ferie</a:t>
            </a:r>
            <a:endParaRPr lang="en-US" dirty="0"/>
          </a:p>
          <a:p>
            <a:pPr marL="171450" indent="-171450">
              <a:lnSpc>
                <a:spcPct val="90000"/>
              </a:lnSpc>
              <a:spcBef>
                <a:spcPts val="1000"/>
              </a:spcBef>
              <a:spcAft>
                <a:spcPts val="500"/>
              </a:spcAft>
              <a:buFont typeface="Arial"/>
              <a:buChar char="•"/>
            </a:pPr>
            <a:r>
              <a:rPr lang="nb-NO" dirty="0"/>
              <a:t>Fordel ansvar og roller tidlig, hvem skal lede valgkamparbeidet?</a:t>
            </a:r>
            <a:endParaRPr lang="en-US" dirty="0"/>
          </a:p>
          <a:p>
            <a:pPr marL="171450" indent="-171450">
              <a:lnSpc>
                <a:spcPct val="90000"/>
              </a:lnSpc>
              <a:spcBef>
                <a:spcPts val="1000"/>
              </a:spcBef>
              <a:spcAft>
                <a:spcPts val="500"/>
              </a:spcAft>
              <a:buFont typeface="Arial"/>
              <a:buChar char="•"/>
            </a:pPr>
            <a:r>
              <a:rPr lang="nb-NO" dirty="0"/>
              <a:t>Om man har planene klare tidlig er sjansene for å få besøk og gode arrangementer større</a:t>
            </a:r>
            <a:endParaRPr lang="nb-NO" dirty="0">
              <a:ea typeface="Calibri"/>
              <a:cs typeface="Calibri"/>
            </a:endParaRPr>
          </a:p>
          <a:p>
            <a:endParaRPr lang="nn-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187186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Arial"/>
                <a:ea typeface="Arial" panose="020B0604020202020204" pitchFamily="34" charset="0"/>
                <a:cs typeface="Arial"/>
              </a:rPr>
              <a:t>Vi er avhengig at medlemmene aktivt deltar i diskusjoner med venner, familie, naboer og kolleger. Dette er viktig for å spre hva partiet står for og prøver å gjøre, men også for å sikre at vi får tilbakemeldinger på hvordan vi oppfattes og om vi prioriterer riktig. Derfor trenger vi å bygge nye allianser i lokalsamfunn og invitere flere inn i partiet.  </a:t>
            </a:r>
          </a:p>
          <a:p>
            <a:endParaRPr lang="nb-NO" dirty="0">
              <a:latin typeface="Arial"/>
              <a:cs typeface="Arial"/>
            </a:endParaRPr>
          </a:p>
          <a:p>
            <a:r>
              <a:rPr lang="nb-NO" dirty="0">
                <a:latin typeface="Arial"/>
                <a:cs typeface="Arial"/>
              </a:rPr>
              <a:t>Det er stadig færre som får med seg nyhetene på vanlig måte. Sosiale medier er mye viktigere og det er også avgjørende at vi snakker med folk direkte.</a:t>
            </a:r>
          </a:p>
          <a:p>
            <a:pPr marL="285750" indent="-285750">
              <a:lnSpc>
                <a:spcPct val="107000"/>
              </a:lnSpc>
              <a:spcBef>
                <a:spcPts val="1000"/>
              </a:spcBef>
              <a:spcAft>
                <a:spcPts val="800"/>
              </a:spcAft>
              <a:buFont typeface="Arial"/>
              <a:buChar char="•"/>
            </a:pPr>
            <a:r>
              <a:rPr lang="nb-NO" dirty="0"/>
              <a:t>Aktive partimedlemmer er vår viktigste ressurs.</a:t>
            </a:r>
            <a:endParaRPr lang="en-US" dirty="0"/>
          </a:p>
          <a:p>
            <a:pPr marL="285750" indent="-285750">
              <a:lnSpc>
                <a:spcPct val="107000"/>
              </a:lnSpc>
              <a:spcBef>
                <a:spcPts val="1000"/>
              </a:spcBef>
              <a:spcAft>
                <a:spcPts val="800"/>
              </a:spcAft>
              <a:buFont typeface="Arial"/>
              <a:buChar char="•"/>
            </a:pPr>
            <a:r>
              <a:rPr lang="nb-NO" dirty="0"/>
              <a:t>Direkte velgerkontakt er vårt viktigste verktøy</a:t>
            </a:r>
            <a:endParaRPr lang="en-US" dirty="0"/>
          </a:p>
          <a:p>
            <a:pPr marL="251460" indent="-251460">
              <a:lnSpc>
                <a:spcPct val="107000"/>
              </a:lnSpc>
              <a:spcBef>
                <a:spcPts val="1000"/>
              </a:spcBef>
              <a:spcAft>
                <a:spcPts val="800"/>
              </a:spcAft>
              <a:buFont typeface="Arial"/>
              <a:buChar char="•"/>
            </a:pPr>
            <a:r>
              <a:rPr lang="nb-NO" dirty="0"/>
              <a:t>Færre leser og ser på tradisjonelle medier og sosiale medier består nå stort sett av reklame og algoritmebasert innhold. </a:t>
            </a:r>
            <a:endParaRPr lang="en-US" dirty="0"/>
          </a:p>
          <a:p>
            <a:pPr marL="285750" indent="-285750">
              <a:lnSpc>
                <a:spcPct val="107000"/>
              </a:lnSpc>
              <a:spcBef>
                <a:spcPts val="1000"/>
              </a:spcBef>
              <a:spcAft>
                <a:spcPts val="800"/>
              </a:spcAft>
              <a:buFont typeface="Arial"/>
              <a:buChar char="•"/>
            </a:pPr>
            <a:r>
              <a:rPr lang="nb-NO" dirty="0"/>
              <a:t>Tilliten til både politikere og media går ned, men tilliten til de man kjenner er høy. </a:t>
            </a:r>
            <a:endParaRPr lang="en-US" dirty="0"/>
          </a:p>
          <a:p>
            <a:pPr marL="285750" indent="-285750">
              <a:lnSpc>
                <a:spcPct val="107000"/>
              </a:lnSpc>
              <a:spcBef>
                <a:spcPts val="1000"/>
              </a:spcBef>
              <a:spcAft>
                <a:spcPts val="800"/>
              </a:spcAft>
              <a:buFont typeface="Arial"/>
              <a:buChar char="•"/>
            </a:pPr>
            <a:r>
              <a:rPr lang="nb-NO" b="1" dirty="0"/>
              <a:t>Å gjøre medlemmene best mulig i stand til å delta i diskusjoner og kjenne til relevant SV-politikk blir en prioritet inn mot valget for hele organisasjonen.</a:t>
            </a:r>
            <a:endParaRPr lang="nb-NO" dirty="0"/>
          </a:p>
          <a:p>
            <a:endParaRPr lang="nn-NO"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336877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Frivillige er helt avgjørende for å få gjennomført en vellykka valgkamp.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Men, hvorfor skal folk engasjere seg og delta i SVs valgkamp?</a:t>
            </a:r>
            <a:endParaRPr lang="nb-NO" dirty="0">
              <a:cs typeface="Calibri"/>
            </a:endParaRPr>
          </a:p>
          <a:p>
            <a:endParaRPr lang="nb-NO" dirty="0"/>
          </a:p>
          <a:p>
            <a:r>
              <a:rPr lang="nb-NO" dirty="0"/>
              <a:t>(Spørsmål til refleksjon)</a:t>
            </a:r>
            <a:endParaRPr lang="nb-NO" dirty="0">
              <a:cs typeface="Calibri"/>
            </a:endParaRPr>
          </a:p>
          <a:p>
            <a:endParaRPr lang="nb-NO" dirty="0"/>
          </a:p>
          <a:p>
            <a:r>
              <a:rPr lang="nb-NO" dirty="0"/>
              <a:t>Tenk rekruttering i alt dere gjør – spør folk som er aktive eller støttespiller i lokallaget om de vil bli med i valgkampen. </a:t>
            </a:r>
            <a:endParaRPr lang="nb-NO" dirty="0">
              <a:cs typeface="Calibri"/>
            </a:endParaRPr>
          </a:p>
          <a:p>
            <a:endParaRPr lang="nb-NO" dirty="0"/>
          </a:p>
          <a:p>
            <a:r>
              <a:rPr lang="nb-NO" dirty="0"/>
              <a:t>– Snakk positivt om å være frivillig. Det er gøy og spennende å bidra i valgkamp!</a:t>
            </a:r>
            <a:endParaRPr lang="nb-NO" dirty="0">
              <a:cs typeface="Calibri" panose="020F0502020204030204"/>
            </a:endParaRPr>
          </a:p>
          <a:p>
            <a:r>
              <a:rPr lang="nb-NO" dirty="0"/>
              <a:t>Husk at man ikke må være enig i all politikken og kunne hele partiprogrammet </a:t>
            </a:r>
            <a:r>
              <a:rPr lang="nb-NO" dirty="0" err="1"/>
              <a:t>utenatt</a:t>
            </a:r>
            <a:r>
              <a:rPr lang="nb-NO" dirty="0"/>
              <a:t> for å være frivillig. </a:t>
            </a:r>
          </a:p>
          <a:p>
            <a:endParaRPr lang="nb-NO" dirty="0">
              <a:cs typeface="Calibri" panose="020F0502020204030204"/>
            </a:endParaRPr>
          </a:p>
          <a:p>
            <a:r>
              <a:rPr lang="nb-NO" dirty="0">
                <a:cs typeface="Calibri" panose="020F0502020204030204"/>
              </a:rPr>
              <a:t>Ulike oppgaver til ulike mennesker. Eksempel: kjøre utstyr, bake kake, stå på stand, skrive leserinnlegg, dele ut flyers, reisefølge til kandidat, ta bilder, være på </a:t>
            </a:r>
            <a:r>
              <a:rPr lang="nb-NO" dirty="0" err="1">
                <a:cs typeface="Calibri" panose="020F0502020204030204"/>
              </a:rPr>
              <a:t>some</a:t>
            </a:r>
            <a:r>
              <a:rPr lang="nb-NO" dirty="0">
                <a:cs typeface="Calibri" panose="020F0502020204030204"/>
              </a:rPr>
              <a:t>-kanalene osv. </a:t>
            </a: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0097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 Gjør det tydelig overfor aktivister og potensielle aktivister at det finnes mange ulike måter å bidra i valgkampen. F.eks. kan man stå på stand, koking av kaffe eller baking av kake, transport av utstyr, deling av artikler og SV-saker i sosiale medier, annen praktisk gjennomføring av arrangementer osv. (mer info på nests slide). </a:t>
            </a:r>
          </a:p>
          <a:p>
            <a:endParaRPr lang="nb-NO" b="0" dirty="0"/>
          </a:p>
          <a:p>
            <a:pPr marL="0" indent="0">
              <a:buNone/>
            </a:pPr>
            <a:r>
              <a:rPr lang="nb-NO" b="0" dirty="0">
                <a:cs typeface="Calibri"/>
              </a:rPr>
              <a:t>–Hva trenger ditt lokallag hjelp med under valget? </a:t>
            </a:r>
          </a:p>
          <a:p>
            <a:pPr marL="0" indent="0">
              <a:buNone/>
            </a:pPr>
            <a:endParaRPr lang="nb-NO" b="0" dirty="0">
              <a:cs typeface="Calibri"/>
            </a:endParaRPr>
          </a:p>
          <a:p>
            <a:pPr marL="0" indent="0">
              <a:buNone/>
            </a:pPr>
            <a:r>
              <a:rPr lang="nb-NO" b="0" dirty="0">
                <a:cs typeface="Calibri"/>
              </a:rPr>
              <a:t>–Bryt ambisjoner ned til oppgaver, og tilby dem til medlemmene deres!</a:t>
            </a:r>
          </a:p>
          <a:p>
            <a:endParaRPr lang="nb-NO" b="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16873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lokallag i SV bør ringe sine medlemmer i forkant av valgkampen for å se hva de ønsker å bidra med og mobilisere til stands, aktiviteter og arrangementer.</a:t>
            </a:r>
          </a:p>
          <a:p>
            <a:endParaRPr lang="nb-NO">
              <a:ea typeface="Calibri"/>
              <a:cs typeface="Calibri"/>
            </a:endParaRPr>
          </a:p>
          <a:p>
            <a:r>
              <a:rPr lang="nb-NO">
                <a:ea typeface="Calibri"/>
                <a:cs typeface="Calibri"/>
              </a:rPr>
              <a:t>Uten medlemmene våre vinner vi ikke dette valget</a:t>
            </a:r>
          </a:p>
          <a:p>
            <a:endParaRPr lang="nb-NO"/>
          </a:p>
          <a:p>
            <a:r>
              <a:rPr lang="nb-NO"/>
              <a:t>De største lagene (basert på medlemstall og befolkningsstørrelse) skal få ekstra oppfølging for å sikre at de ringer medlemmene sine.</a:t>
            </a:r>
          </a:p>
          <a:p>
            <a:endParaRPr lang="nb-NO"/>
          </a:p>
          <a:p>
            <a:r>
              <a:rPr lang="nb-NO" b="1"/>
              <a:t>*Tenk på ulike størrelser på lagene når du snakker om dette.</a:t>
            </a:r>
            <a:endParaRPr lang="nn-NO" b="1">
              <a:ea typeface="Calibri" panose="020F0502020204030204"/>
              <a:cs typeface="Calibri" panose="020F0502020204030204"/>
            </a:endParaRPr>
          </a:p>
          <a:p>
            <a:endParaRPr lang="nb-NO" b="1">
              <a:ea typeface="Calibri"/>
              <a:cs typeface="Calibri"/>
            </a:endParaRPr>
          </a:p>
          <a:p>
            <a:pPr marL="251460" indent="-251460">
              <a:lnSpc>
                <a:spcPct val="90000"/>
              </a:lnSpc>
              <a:spcBef>
                <a:spcPts val="1000"/>
              </a:spcBef>
              <a:spcAft>
                <a:spcPts val="500"/>
              </a:spcAft>
              <a:buFont typeface="Arial"/>
              <a:buChar char="•"/>
            </a:pPr>
            <a:r>
              <a:rPr lang="nb-NO"/>
              <a:t>Ring egne medlemmer og mobiliser til aktivitet</a:t>
            </a:r>
            <a:endParaRPr lang="en-US"/>
          </a:p>
          <a:p>
            <a:pPr marL="251460" indent="-251460">
              <a:lnSpc>
                <a:spcPct val="90000"/>
              </a:lnSpc>
              <a:spcBef>
                <a:spcPts val="1000"/>
              </a:spcBef>
              <a:spcAft>
                <a:spcPts val="500"/>
              </a:spcAft>
              <a:buFont typeface="Arial"/>
              <a:buChar char="•"/>
            </a:pPr>
            <a:r>
              <a:rPr lang="nb-NO"/>
              <a:t>Ringingen bør begynne våren 2025 for å kartlegge hva medlemmene ønsker å bidra med</a:t>
            </a:r>
            <a:endParaRPr lang="en-US"/>
          </a:p>
          <a:p>
            <a:pPr marL="251460" indent="-251460">
              <a:lnSpc>
                <a:spcPct val="90000"/>
              </a:lnSpc>
              <a:spcBef>
                <a:spcPts val="1000"/>
              </a:spcBef>
              <a:spcAft>
                <a:spcPts val="500"/>
              </a:spcAft>
              <a:buFont typeface="Arial"/>
              <a:buChar char="•"/>
            </a:pPr>
            <a:r>
              <a:rPr lang="nb-NO"/>
              <a:t>Bruk gjerne Zetkin til å ringe (kurs i løpet av våren)</a:t>
            </a:r>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212494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412247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5275" y="10391"/>
            <a:ext cx="5549900" cy="6515100"/>
          </a:xfrm>
          <a:prstGeom prst="rect">
            <a:avLst/>
          </a:prstGeom>
        </p:spPr>
      </p:pic>
    </p:spTree>
    <p:extLst>
      <p:ext uri="{BB962C8B-B14F-4D97-AF65-F5344CB8AC3E}">
        <p14:creationId xmlns:p14="http://schemas.microsoft.com/office/powerpoint/2010/main" val="361895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48791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07332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1972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grøn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a:extLst>
              <a:ext uri="{FF2B5EF4-FFF2-40B4-BE49-F238E27FC236}">
                <a16:creationId xmlns:a16="http://schemas.microsoft.com/office/drawing/2014/main" id="{C91E886C-6303-D145-859A-7EFE183605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6568" y="0"/>
            <a:ext cx="5537200" cy="6515100"/>
          </a:xfrm>
          <a:prstGeom prst="rect">
            <a:avLst/>
          </a:prstGeom>
        </p:spPr>
      </p:pic>
    </p:spTree>
    <p:extLst>
      <p:ext uri="{BB962C8B-B14F-4D97-AF65-F5344CB8AC3E}">
        <p14:creationId xmlns:p14="http://schemas.microsoft.com/office/powerpoint/2010/main" val="301052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err="1">
                <a:solidFill>
                  <a:srgbClr val="440C1A"/>
                </a:solidFill>
                <a:latin typeface="Arial" panose="020B0604020202020204" pitchFamily="34" charset="0"/>
                <a:cs typeface="Arial" panose="020B0604020202020204" pitchFamily="34" charset="0"/>
              </a:rPr>
              <a:t>sv.no</a:t>
            </a:r>
            <a:r>
              <a:rPr lang="nb-NO" sz="2400" b="0" i="0" noProof="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8286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313622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58727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76124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20.03.2025</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21422677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0" r:id="rId4"/>
    <p:sldLayoutId id="2147483803" r:id="rId5"/>
    <p:sldLayoutId id="2147483777" r:id="rId6"/>
    <p:sldLayoutId id="2147483802" r:id="rId7"/>
    <p:sldLayoutId id="2147483804" r:id="rId8"/>
    <p:sldLayoutId id="2147483805" r:id="rId9"/>
    <p:sldLayoutId id="2147483806" r:id="rId10"/>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dirty="0">
                <a:latin typeface="Arial"/>
                <a:cs typeface="Arial"/>
              </a:rPr>
              <a:t>Organisering av </a:t>
            </a:r>
            <a:r>
              <a:rPr lang="nn-NO" dirty="0" err="1">
                <a:latin typeface="Arial"/>
                <a:cs typeface="Arial"/>
              </a:rPr>
              <a:t>valgkampen</a:t>
            </a:r>
            <a:r>
              <a:rPr lang="nn-NO" dirty="0">
                <a:latin typeface="Arial"/>
                <a:cs typeface="Arial"/>
              </a:rPr>
              <a:t> lokalt 2025</a:t>
            </a:r>
            <a:endParaRPr lang="nn-NO" dirty="0"/>
          </a:p>
        </p:txBody>
      </p:sp>
      <p:sp>
        <p:nvSpPr>
          <p:cNvPr id="4" name="Plassholder for bilde 3">
            <a:extLst>
              <a:ext uri="{FF2B5EF4-FFF2-40B4-BE49-F238E27FC236}">
                <a16:creationId xmlns:a16="http://schemas.microsoft.com/office/drawing/2014/main" id="{CA643E70-6D0E-044D-93AD-01262A1650EC}"/>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3148051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6D54F09-9E53-8E41-BA62-B4621EF0E621}"/>
              </a:ext>
            </a:extLst>
          </p:cNvPr>
          <p:cNvSpPr>
            <a:spLocks noGrp="1"/>
          </p:cNvSpPr>
          <p:nvPr>
            <p:ph type="body" sz="quarter" idx="14"/>
          </p:nvPr>
        </p:nvSpPr>
        <p:spPr>
          <a:xfrm>
            <a:off x="451413" y="1782501"/>
            <a:ext cx="6686069" cy="4742477"/>
          </a:xfrm>
        </p:spPr>
        <p:txBody>
          <a:bodyPr vert="horz" lIns="0" tIns="0" rIns="0" bIns="0" rtlCol="0" anchor="t">
            <a:normAutofit fontScale="92500" lnSpcReduction="20000"/>
          </a:bodyPr>
          <a:lstStyle/>
          <a:p>
            <a:pPr marL="0" indent="0" fontAlgn="base">
              <a:lnSpc>
                <a:spcPct val="100000"/>
              </a:lnSpc>
              <a:buNone/>
            </a:pPr>
            <a:endParaRPr lang="nb-NO" sz="3000" b="1" dirty="0"/>
          </a:p>
          <a:p>
            <a:pPr marL="251460" lvl="1" indent="-251460" fontAlgn="base">
              <a:lnSpc>
                <a:spcPct val="100000"/>
              </a:lnSpc>
              <a:spcBef>
                <a:spcPts val="1000"/>
              </a:spcBef>
              <a:buClr>
                <a:srgbClr val="EB4040"/>
              </a:buClr>
              <a:buFont typeface="Calibri" panose="020F0502020204030204" pitchFamily="34" charset="0"/>
              <a:buChar char="•"/>
            </a:pPr>
            <a:r>
              <a:rPr lang="nb-NO" sz="3100" dirty="0">
                <a:latin typeface="Arial"/>
                <a:cs typeface="Arial"/>
              </a:rPr>
              <a:t>Hva kan lokallaget vårt tilby frivillige av valgkampaktiviteter?</a:t>
            </a:r>
            <a:r>
              <a:rPr lang="en-US" sz="3100" dirty="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dirty="0">
                <a:latin typeface="Arial"/>
                <a:cs typeface="Arial"/>
              </a:rPr>
              <a:t>Hvilke oppgaver ønsker våre frivillige å gjøre?</a:t>
            </a:r>
            <a:endParaRPr lang="nb-NO" sz="3100" dirty="0"/>
          </a:p>
          <a:p>
            <a:pPr marL="251460" lvl="1" indent="-251460" fontAlgn="base">
              <a:lnSpc>
                <a:spcPct val="100000"/>
              </a:lnSpc>
              <a:spcBef>
                <a:spcPts val="1000"/>
              </a:spcBef>
              <a:buClr>
                <a:srgbClr val="EB4040"/>
              </a:buClr>
              <a:buFont typeface="Calibri" panose="020F0502020204030204" pitchFamily="34" charset="0"/>
              <a:buChar char="•"/>
            </a:pPr>
            <a:r>
              <a:rPr lang="nb-NO" sz="3100" dirty="0">
                <a:latin typeface="Arial"/>
                <a:cs typeface="Arial"/>
              </a:rPr>
              <a:t>Hvem er de potensielle frivillige?</a:t>
            </a:r>
            <a:r>
              <a:rPr lang="en-US" sz="3100" dirty="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dirty="0">
                <a:latin typeface="Arial"/>
                <a:cs typeface="Arial"/>
              </a:rPr>
              <a:t>Hvordan nå dem?</a:t>
            </a:r>
            <a:r>
              <a:rPr lang="en-US" sz="3100" dirty="0">
                <a:latin typeface="Arial"/>
                <a:cs typeface="Arial"/>
              </a:rPr>
              <a:t>​</a:t>
            </a:r>
          </a:p>
          <a:p>
            <a:pPr marL="251460" lvl="1" indent="-251460" fontAlgn="base">
              <a:lnSpc>
                <a:spcPct val="100000"/>
              </a:lnSpc>
              <a:spcBef>
                <a:spcPts val="1000"/>
              </a:spcBef>
              <a:buClr>
                <a:srgbClr val="EB4040"/>
              </a:buClr>
              <a:buFont typeface="Calibri" panose="020F0502020204030204" pitchFamily="34" charset="0"/>
              <a:buChar char="•"/>
            </a:pPr>
            <a:r>
              <a:rPr lang="nb-NO" sz="3100" dirty="0">
                <a:latin typeface="Arial"/>
                <a:cs typeface="Arial"/>
              </a:rPr>
              <a:t>Må vi gjøre tilpasninger i oppgaver eller lokallagskulturen for å være mer attraktive og inkluderende?</a:t>
            </a:r>
            <a:endParaRPr lang="en-US" sz="3100" dirty="0">
              <a:latin typeface="Arial"/>
              <a:cs typeface="Arial"/>
            </a:endParaRPr>
          </a:p>
          <a:p>
            <a:pPr marL="251460" indent="-251460"/>
            <a:endParaRPr lang="nb-NO" dirty="0"/>
          </a:p>
        </p:txBody>
      </p:sp>
      <p:sp>
        <p:nvSpPr>
          <p:cNvPr id="3" name="Tittel 2">
            <a:extLst>
              <a:ext uri="{FF2B5EF4-FFF2-40B4-BE49-F238E27FC236}">
                <a16:creationId xmlns:a16="http://schemas.microsoft.com/office/drawing/2014/main" id="{F3DA3762-29C1-BD48-96FF-FD9A4039139E}"/>
              </a:ext>
            </a:extLst>
          </p:cNvPr>
          <p:cNvSpPr>
            <a:spLocks noGrp="1"/>
          </p:cNvSpPr>
          <p:nvPr>
            <p:ph type="title"/>
          </p:nvPr>
        </p:nvSpPr>
        <p:spPr>
          <a:xfrm>
            <a:off x="-1" y="483981"/>
            <a:ext cx="8468127" cy="1220505"/>
          </a:xfrm>
        </p:spPr>
        <p:txBody>
          <a:bodyPr>
            <a:normAutofit/>
          </a:bodyPr>
          <a:lstStyle/>
          <a:p>
            <a:r>
              <a:rPr lang="nb-NO">
                <a:latin typeface="Arial"/>
                <a:cs typeface="Arial"/>
              </a:rPr>
              <a:t>Hvorfor skal folk engasjere seg i SVs valgkamp?</a:t>
            </a:r>
          </a:p>
        </p:txBody>
      </p:sp>
      <p:pic>
        <p:nvPicPr>
          <p:cNvPr id="7" name="Bilete 7" descr="Eit bilete som inneheld tekst, person, utandørs, oppbevarer&#10;&#10;Skildring generert automatisk">
            <a:extLst>
              <a:ext uri="{FF2B5EF4-FFF2-40B4-BE49-F238E27FC236}">
                <a16:creationId xmlns:a16="http://schemas.microsoft.com/office/drawing/2014/main" id="{91AD342A-3B4C-8568-BEA2-DECA5EEE9DF3}"/>
              </a:ext>
            </a:extLst>
          </p:cNvPr>
          <p:cNvPicPr>
            <a:picLocks noGrp="1" noChangeAspect="1"/>
          </p:cNvPicPr>
          <p:nvPr>
            <p:ph type="pic" sz="quarter" idx="13"/>
          </p:nvPr>
        </p:nvPicPr>
        <p:blipFill rotWithShape="1">
          <a:blip r:embed="rId3"/>
          <a:srcRect l="12500" r="12500"/>
          <a:stretch/>
        </p:blipFill>
        <p:spPr>
          <a:xfrm rot="5400000">
            <a:off x="7453313" y="1782763"/>
            <a:ext cx="4741862" cy="4741862"/>
          </a:xfrm>
        </p:spPr>
      </p:pic>
    </p:spTree>
    <p:extLst>
      <p:ext uri="{BB962C8B-B14F-4D97-AF65-F5344CB8AC3E}">
        <p14:creationId xmlns:p14="http://schemas.microsoft.com/office/powerpoint/2010/main" val="17157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2A6553-66CC-4F70-A9EC-3BD994BD94AF}"/>
              </a:ext>
            </a:extLst>
          </p:cNvPr>
          <p:cNvSpPr>
            <a:spLocks noGrp="1"/>
          </p:cNvSpPr>
          <p:nvPr>
            <p:ph sz="half" idx="1"/>
          </p:nvPr>
        </p:nvSpPr>
        <p:spPr/>
        <p:txBody>
          <a:bodyPr vert="horz" lIns="0" tIns="0" rIns="0" bIns="0" rtlCol="0" anchor="t">
            <a:normAutofit/>
          </a:bodyPr>
          <a:lstStyle/>
          <a:p>
            <a:pPr marL="0" indent="0">
              <a:lnSpc>
                <a:spcPct val="120000"/>
              </a:lnSpc>
              <a:buNone/>
            </a:pPr>
            <a:endParaRPr lang="nb-NO" sz="2000" b="1" dirty="0">
              <a:latin typeface="Arial"/>
              <a:cs typeface="Arial"/>
            </a:endParaRPr>
          </a:p>
          <a:p>
            <a:pPr marL="251460" indent="-251460">
              <a:lnSpc>
                <a:spcPct val="100000"/>
              </a:lnSpc>
            </a:pPr>
            <a:r>
              <a:rPr lang="nb-NO" sz="2000" dirty="0">
                <a:latin typeface="Arial"/>
                <a:cs typeface="Arial"/>
              </a:rPr>
              <a:t>Gå dørbank</a:t>
            </a:r>
          </a:p>
          <a:p>
            <a:pPr marL="251460" indent="-251460">
              <a:lnSpc>
                <a:spcPct val="100000"/>
              </a:lnSpc>
            </a:pPr>
            <a:r>
              <a:rPr lang="nb-NO" sz="2000" dirty="0">
                <a:latin typeface="Arial"/>
                <a:cs typeface="Arial"/>
              </a:rPr>
              <a:t>Dele saker på nett. </a:t>
            </a:r>
            <a:endParaRPr lang="en-US" sz="2000" dirty="0">
              <a:latin typeface="Arial"/>
              <a:cs typeface="Arial"/>
            </a:endParaRPr>
          </a:p>
          <a:p>
            <a:pPr marL="251460" indent="-251460">
              <a:lnSpc>
                <a:spcPct val="100000"/>
              </a:lnSpc>
            </a:pPr>
            <a:r>
              <a:rPr lang="nb-NO" sz="2000" dirty="0">
                <a:latin typeface="Arial"/>
                <a:cs typeface="Arial"/>
              </a:rPr>
              <a:t>Holde innledning om aktuelle temaer på møter.</a:t>
            </a:r>
          </a:p>
          <a:p>
            <a:pPr marL="251460" indent="-251460">
              <a:lnSpc>
                <a:spcPct val="100000"/>
              </a:lnSpc>
            </a:pPr>
            <a:r>
              <a:rPr lang="nb-NO" sz="2000" dirty="0">
                <a:latin typeface="Arial"/>
                <a:cs typeface="Arial"/>
              </a:rPr>
              <a:t>Rekruttere flere frivillige gjennom ringing</a:t>
            </a:r>
          </a:p>
          <a:p>
            <a:pPr marL="251460" indent="-251460">
              <a:lnSpc>
                <a:spcPct val="100000"/>
              </a:lnSpc>
            </a:pPr>
            <a:r>
              <a:rPr lang="en-US" sz="2000" dirty="0" err="1"/>
              <a:t>Snakke</a:t>
            </a:r>
            <a:r>
              <a:rPr lang="en-US" sz="2000" dirty="0"/>
              <a:t> med </a:t>
            </a:r>
            <a:r>
              <a:rPr lang="en-US" sz="2000" dirty="0" err="1"/>
              <a:t>familie</a:t>
            </a:r>
            <a:r>
              <a:rPr lang="en-US" sz="2000" dirty="0"/>
              <a:t>, </a:t>
            </a:r>
            <a:r>
              <a:rPr lang="en-US" sz="2000" dirty="0" err="1"/>
              <a:t>venner</a:t>
            </a:r>
            <a:r>
              <a:rPr lang="en-US" sz="2000" dirty="0"/>
              <a:t> og </a:t>
            </a:r>
            <a:r>
              <a:rPr lang="en-US" sz="2000" dirty="0" err="1"/>
              <a:t>kollegaer</a:t>
            </a:r>
            <a:r>
              <a:rPr lang="en-US" sz="2000" dirty="0"/>
              <a:t> </a:t>
            </a:r>
          </a:p>
          <a:p>
            <a:pPr marL="251460" indent="-251460">
              <a:lnSpc>
                <a:spcPct val="100000"/>
              </a:lnSpc>
            </a:pPr>
            <a:r>
              <a:rPr lang="en-US" sz="2000" dirty="0" err="1"/>
              <a:t>Bidra</a:t>
            </a:r>
            <a:r>
              <a:rPr lang="en-US" sz="2000" dirty="0"/>
              <a:t> </a:t>
            </a:r>
            <a:r>
              <a:rPr lang="en-US" sz="2000" dirty="0" err="1"/>
              <a:t>på</a:t>
            </a:r>
            <a:r>
              <a:rPr lang="en-US" sz="2000" dirty="0"/>
              <a:t> </a:t>
            </a:r>
            <a:r>
              <a:rPr lang="en-US" sz="2000" dirty="0" err="1"/>
              <a:t>gatefest</a:t>
            </a:r>
            <a:r>
              <a:rPr lang="en-US" sz="2000" dirty="0"/>
              <a:t> med </a:t>
            </a:r>
            <a:r>
              <a:rPr lang="en-US" sz="2000" dirty="0" err="1"/>
              <a:t>noe</a:t>
            </a:r>
            <a:r>
              <a:rPr lang="en-US" sz="2000" dirty="0"/>
              <a:t> de er </a:t>
            </a:r>
            <a:r>
              <a:rPr lang="en-US" sz="2000" dirty="0" err="1"/>
              <a:t>gode</a:t>
            </a:r>
            <a:r>
              <a:rPr lang="en-US" sz="2000" dirty="0"/>
              <a:t> </a:t>
            </a:r>
            <a:r>
              <a:rPr lang="en-US" sz="2000" dirty="0" err="1"/>
              <a:t>på</a:t>
            </a:r>
            <a:r>
              <a:rPr lang="en-US" sz="2000" dirty="0"/>
              <a:t>: </a:t>
            </a:r>
            <a:r>
              <a:rPr lang="en-US" sz="2000" dirty="0" err="1"/>
              <a:t>ansiktsmaling</a:t>
            </a:r>
            <a:r>
              <a:rPr lang="en-US" sz="2000" dirty="0"/>
              <a:t>, </a:t>
            </a:r>
            <a:r>
              <a:rPr lang="en-US" sz="2000" dirty="0" err="1"/>
              <a:t>gitar</a:t>
            </a:r>
            <a:r>
              <a:rPr lang="en-US" sz="2000" dirty="0"/>
              <a:t>, </a:t>
            </a:r>
            <a:r>
              <a:rPr lang="en-US" sz="2000" dirty="0" err="1"/>
              <a:t>sjonglere</a:t>
            </a:r>
            <a:r>
              <a:rPr lang="en-US" sz="2000" dirty="0"/>
              <a:t>…</a:t>
            </a:r>
          </a:p>
          <a:p>
            <a:pPr marL="251460" indent="-251460">
              <a:lnSpc>
                <a:spcPct val="120000"/>
              </a:lnSpc>
            </a:pPr>
            <a:endParaRPr lang="nb-NO" sz="2000" dirty="0"/>
          </a:p>
          <a:p>
            <a:pPr marL="251460" indent="-251460"/>
            <a:endParaRPr lang="nb-NO" sz="2000" dirty="0">
              <a:cs typeface="Calibri"/>
            </a:endParaRPr>
          </a:p>
          <a:p>
            <a:pPr marL="251460" indent="-251460"/>
            <a:endParaRPr lang="nb-NO" sz="2000" dirty="0">
              <a:cs typeface="Calibri"/>
            </a:endParaRPr>
          </a:p>
        </p:txBody>
      </p:sp>
      <p:sp>
        <p:nvSpPr>
          <p:cNvPr id="2" name="Title 1">
            <a:extLst>
              <a:ext uri="{FF2B5EF4-FFF2-40B4-BE49-F238E27FC236}">
                <a16:creationId xmlns:a16="http://schemas.microsoft.com/office/drawing/2014/main" id="{60FA563F-044B-4420-B62A-112A49884527}"/>
              </a:ext>
            </a:extLst>
          </p:cNvPr>
          <p:cNvSpPr>
            <a:spLocks noGrp="1"/>
          </p:cNvSpPr>
          <p:nvPr>
            <p:ph type="title"/>
          </p:nvPr>
        </p:nvSpPr>
        <p:spPr/>
        <p:txBody>
          <a:bodyPr>
            <a:normAutofit fontScale="90000"/>
          </a:bodyPr>
          <a:lstStyle/>
          <a:p>
            <a:r>
              <a:rPr lang="en-US">
                <a:cs typeface="Calibri"/>
              </a:rPr>
              <a:t>Eksempel </a:t>
            </a:r>
            <a:r>
              <a:rPr lang="en-US" err="1">
                <a:cs typeface="Calibri"/>
              </a:rPr>
              <a:t>på</a:t>
            </a:r>
            <a:r>
              <a:rPr lang="en-US">
                <a:cs typeface="Calibri"/>
              </a:rPr>
              <a:t> </a:t>
            </a:r>
            <a:r>
              <a:rPr lang="en-US" err="1">
                <a:cs typeface="Calibri"/>
              </a:rPr>
              <a:t>oppgaver</a:t>
            </a:r>
            <a:r>
              <a:rPr lang="en-US">
                <a:cs typeface="Calibri"/>
              </a:rPr>
              <a:t> </a:t>
            </a:r>
            <a:r>
              <a:rPr lang="en-US" err="1">
                <a:cs typeface="Calibri"/>
              </a:rPr>
              <a:t>til</a:t>
            </a:r>
            <a:r>
              <a:rPr lang="en-US">
                <a:cs typeface="Calibri"/>
              </a:rPr>
              <a:t> </a:t>
            </a:r>
            <a:r>
              <a:rPr lang="en-US" err="1">
                <a:cs typeface="Calibri"/>
              </a:rPr>
              <a:t>frivillige</a:t>
            </a:r>
            <a:r>
              <a:rPr lang="en-US">
                <a:cs typeface="Calibri"/>
              </a:rPr>
              <a:t> </a:t>
            </a:r>
            <a:endParaRPr lang="nb-NO"/>
          </a:p>
        </p:txBody>
      </p:sp>
      <p:sp>
        <p:nvSpPr>
          <p:cNvPr id="8" name="Text Placeholder 3">
            <a:extLst>
              <a:ext uri="{FF2B5EF4-FFF2-40B4-BE49-F238E27FC236}">
                <a16:creationId xmlns:a16="http://schemas.microsoft.com/office/drawing/2014/main" id="{B58A0FB2-FF71-4C46-AFA8-CBDBF2C5046A}"/>
              </a:ext>
            </a:extLst>
          </p:cNvPr>
          <p:cNvSpPr txBox="1">
            <a:spLocks/>
          </p:cNvSpPr>
          <p:nvPr/>
        </p:nvSpPr>
        <p:spPr>
          <a:xfrm>
            <a:off x="6097587" y="1782502"/>
            <a:ext cx="4871008" cy="4593105"/>
          </a:xfrm>
          <a:prstGeom prst="rect">
            <a:avLst/>
          </a:prstGeom>
        </p:spPr>
        <p:txBody>
          <a:bodyPr vert="horz" lIns="0" tIns="0" rIns="0" bIns="0" rtlCol="0" anchor="t">
            <a:noAutofit/>
          </a:bodyPr>
          <a:lst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500"/>
              </a:spcAft>
              <a:buClr>
                <a:srgbClr val="EB4040"/>
              </a:buClr>
              <a:buNone/>
            </a:pPr>
            <a:endParaRPr lang="nb-NO" sz="2000" b="1" dirty="0">
              <a:solidFill>
                <a:srgbClr val="440C1A"/>
              </a:solidFill>
              <a:latin typeface="Arial" panose="020B0604020202020204" pitchFamily="34" charset="0"/>
              <a:cs typeface="Arial" panose="020B0604020202020204" pitchFamily="34" charset="0"/>
            </a:endParaRPr>
          </a:p>
          <a:p>
            <a:pPr marL="251460" indent="-251460">
              <a:lnSpc>
                <a:spcPct val="10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Rigge opp </a:t>
            </a:r>
            <a:r>
              <a:rPr lang="nb-NO" sz="2000" dirty="0" err="1">
                <a:solidFill>
                  <a:srgbClr val="440C1A"/>
                </a:solidFill>
                <a:latin typeface="Arial" panose="020B0604020202020204" pitchFamily="34" charset="0"/>
                <a:cs typeface="Arial" panose="020B0604020202020204" pitchFamily="34" charset="0"/>
              </a:rPr>
              <a:t>valgbod</a:t>
            </a:r>
            <a:r>
              <a:rPr lang="nb-NO" sz="2000" dirty="0">
                <a:solidFill>
                  <a:srgbClr val="440C1A"/>
                </a:solidFill>
                <a:latin typeface="Arial" panose="020B0604020202020204" pitchFamily="34" charset="0"/>
                <a:cs typeface="Arial" panose="020B0604020202020204" pitchFamily="34" charset="0"/>
              </a:rPr>
              <a:t>/stand.</a:t>
            </a:r>
            <a:endParaRPr lang="en-US" sz="2000" dirty="0">
              <a:solidFill>
                <a:srgbClr val="440C1A"/>
              </a:solidFill>
              <a:latin typeface="Arial" panose="020B0604020202020204" pitchFamily="34" charset="0"/>
              <a:cs typeface="Arial" panose="020B0604020202020204" pitchFamily="34" charset="0"/>
            </a:endParaRPr>
          </a:p>
          <a:p>
            <a:pPr marL="251460" indent="-251460">
              <a:lnSpc>
                <a:spcPct val="10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Stå på stand: Dele ut løpesedler og snakke med velgere.</a:t>
            </a:r>
          </a:p>
          <a:p>
            <a:pPr marL="251460" indent="-251460">
              <a:lnSpc>
                <a:spcPct val="12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Sjåfør for kandidater, frivillige, utstyr, materiell.</a:t>
            </a:r>
            <a:endParaRPr lang="en-US" sz="2000" dirty="0">
              <a:solidFill>
                <a:srgbClr val="440C1A"/>
              </a:solidFill>
              <a:latin typeface="Arial" panose="020B0604020202020204" pitchFamily="34" charset="0"/>
              <a:cs typeface="Arial" panose="020B0604020202020204" pitchFamily="34" charset="0"/>
            </a:endParaRPr>
          </a:p>
          <a:p>
            <a:pPr marL="251460" indent="-251460">
              <a:lnSpc>
                <a:spcPct val="12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Koke kaffe/bake til fysiske arrangement.</a:t>
            </a:r>
          </a:p>
          <a:p>
            <a:pPr marL="251460" indent="-251460">
              <a:lnSpc>
                <a:spcPct val="12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Reisefølge til debatter: Bli med kandidat og profilere SV i møte med publikum. </a:t>
            </a:r>
          </a:p>
          <a:p>
            <a:pPr marL="251460" indent="-251460">
              <a:lnSpc>
                <a:spcPct val="120000"/>
              </a:lnSpc>
              <a:spcAft>
                <a:spcPts val="500"/>
              </a:spcAft>
              <a:buClr>
                <a:srgbClr val="EB4040"/>
              </a:buClr>
            </a:pPr>
            <a:r>
              <a:rPr lang="nb-NO" sz="2000" dirty="0">
                <a:solidFill>
                  <a:srgbClr val="440C1A"/>
                </a:solidFill>
                <a:latin typeface="Arial" panose="020B0604020202020204" pitchFamily="34" charset="0"/>
                <a:cs typeface="Arial" panose="020B0604020202020204" pitchFamily="34" charset="0"/>
              </a:rPr>
              <a:t>Morgenaksjon/kampanjedager</a:t>
            </a:r>
            <a:endParaRPr lang="en-US" sz="2000" dirty="0">
              <a:solidFill>
                <a:srgbClr val="440C1A"/>
              </a:solidFill>
              <a:latin typeface="Arial" panose="020B0604020202020204" pitchFamily="34" charset="0"/>
              <a:cs typeface="Arial" panose="020B0604020202020204" pitchFamily="34" charset="0"/>
            </a:endParaRPr>
          </a:p>
          <a:p>
            <a:pPr marL="251460" indent="-251460">
              <a:lnSpc>
                <a:spcPct val="120000"/>
              </a:lnSpc>
            </a:pPr>
            <a:endParaRPr lang="nb-NO" sz="2000" dirty="0">
              <a:cs typeface="Arial" panose="020B0604020202020204"/>
            </a:endParaRPr>
          </a:p>
          <a:p>
            <a:pPr marL="251460" indent="-251460">
              <a:lnSpc>
                <a:spcPct val="100000"/>
              </a:lnSpc>
              <a:spcAft>
                <a:spcPts val="500"/>
              </a:spcAft>
              <a:buClr>
                <a:srgbClr val="EB4040"/>
              </a:buClr>
            </a:pPr>
            <a:endParaRPr lang="en-US" sz="2000" dirty="0">
              <a:solidFill>
                <a:srgbClr val="440C1A"/>
              </a:solidFill>
              <a:latin typeface="Arial" panose="020B0604020202020204" pitchFamily="34" charset="0"/>
              <a:cs typeface="Arial" panose="020B0604020202020204" pitchFamily="34" charset="0"/>
            </a:endParaRPr>
          </a:p>
          <a:p>
            <a:pPr marL="0" indent="0">
              <a:lnSpc>
                <a:spcPct val="100000"/>
              </a:lnSpc>
              <a:spcAft>
                <a:spcPts val="500"/>
              </a:spcAft>
              <a:buClr>
                <a:srgbClr val="EB4040"/>
              </a:buClr>
              <a:buNone/>
            </a:pPr>
            <a:endParaRPr lang="nb-NO" sz="2000" dirty="0">
              <a:solidFill>
                <a:srgbClr val="440C1A"/>
              </a:solidFill>
              <a:latin typeface="Arial" panose="020B0604020202020204" pitchFamily="34" charset="0"/>
              <a:cs typeface="Arial" panose="020B0604020202020204" pitchFamily="34" charset="0"/>
            </a:endParaRPr>
          </a:p>
          <a:p>
            <a:pPr marL="0" indent="0">
              <a:buNone/>
            </a:pPr>
            <a:endParaRPr lang="nb-NO"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7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standing next to each other&#10;&#10;Description automatically generated">
            <a:extLst>
              <a:ext uri="{FF2B5EF4-FFF2-40B4-BE49-F238E27FC236}">
                <a16:creationId xmlns:a16="http://schemas.microsoft.com/office/drawing/2014/main" id="{74E9C6F8-EDA1-2638-F02A-289A33755A9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E2BB1AC6-4293-95B5-B2DD-57942DABD4C7}"/>
              </a:ext>
            </a:extLst>
          </p:cNvPr>
          <p:cNvSpPr>
            <a:spLocks noGrp="1"/>
          </p:cNvSpPr>
          <p:nvPr>
            <p:ph type="title"/>
          </p:nvPr>
        </p:nvSpPr>
        <p:spPr/>
        <p:txBody>
          <a:bodyPr/>
          <a:lstStyle/>
          <a:p>
            <a:r>
              <a:rPr lang="en-NO">
                <a:latin typeface="Arial"/>
                <a:cs typeface="Arial"/>
              </a:rPr>
              <a:t>Ringing </a:t>
            </a:r>
            <a:r>
              <a:rPr lang="en-NO" err="1">
                <a:latin typeface="Arial"/>
                <a:cs typeface="Arial"/>
              </a:rPr>
              <a:t>til</a:t>
            </a:r>
            <a:r>
              <a:rPr lang="en-NO">
                <a:latin typeface="Arial"/>
                <a:cs typeface="Arial"/>
              </a:rPr>
              <a:t> medlemmer</a:t>
            </a:r>
            <a:endParaRPr lang="en-NO"/>
          </a:p>
        </p:txBody>
      </p:sp>
      <p:sp>
        <p:nvSpPr>
          <p:cNvPr id="2" name="TekstSylinder 1">
            <a:extLst>
              <a:ext uri="{FF2B5EF4-FFF2-40B4-BE49-F238E27FC236}">
                <a16:creationId xmlns:a16="http://schemas.microsoft.com/office/drawing/2014/main" id="{43A9DE31-F731-159F-703C-8746D9D18510}"/>
              </a:ext>
            </a:extLst>
          </p:cNvPr>
          <p:cNvSpPr txBox="1"/>
          <p:nvPr/>
        </p:nvSpPr>
        <p:spPr>
          <a:xfrm>
            <a:off x="553946" y="2514067"/>
            <a:ext cx="639493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800" i="1">
                <a:solidFill>
                  <a:srgbClr val="440C1A"/>
                </a:solidFill>
                <a:latin typeface="Arial"/>
                <a:cs typeface="Arial"/>
              </a:rPr>
              <a:t>Medlemskontakt handler om å bygge gode relasjoner med mennesker</a:t>
            </a:r>
          </a:p>
          <a:p>
            <a:pPr algn="l"/>
            <a:endParaRPr lang="nb-NO">
              <a:cs typeface="Arial"/>
            </a:endParaRPr>
          </a:p>
        </p:txBody>
      </p:sp>
    </p:spTree>
    <p:extLst>
      <p:ext uri="{BB962C8B-B14F-4D97-AF65-F5344CB8AC3E}">
        <p14:creationId xmlns:p14="http://schemas.microsoft.com/office/powerpoint/2010/main" val="214449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2A6553-66CC-4F70-A9EC-3BD994BD94AF}"/>
              </a:ext>
            </a:extLst>
          </p:cNvPr>
          <p:cNvSpPr>
            <a:spLocks noGrp="1"/>
          </p:cNvSpPr>
          <p:nvPr>
            <p:ph sz="half" idx="1"/>
          </p:nvPr>
        </p:nvSpPr>
        <p:spPr>
          <a:xfrm>
            <a:off x="277793" y="1782502"/>
            <a:ext cx="5458708" cy="4734046"/>
          </a:xfrm>
        </p:spPr>
        <p:txBody>
          <a:bodyPr vert="horz" lIns="0" tIns="0" rIns="0" bIns="0" rtlCol="0">
            <a:normAutofit/>
          </a:bodyPr>
          <a:lstStyle/>
          <a:p>
            <a:pPr marL="0" indent="0">
              <a:buNone/>
            </a:pPr>
            <a:endParaRPr lang="nb-NO" sz="2600" b="1"/>
          </a:p>
          <a:p>
            <a:pPr marL="251460" indent="-251460"/>
            <a:r>
              <a:rPr lang="nb-NO" sz="2600"/>
              <a:t>Ha sosiale møtepunkter for de frivillige.</a:t>
            </a:r>
          </a:p>
          <a:p>
            <a:pPr marL="251460" indent="-251460"/>
            <a:r>
              <a:rPr lang="nb-NO" sz="2600" b="1"/>
              <a:t>Alle </a:t>
            </a:r>
            <a:r>
              <a:rPr lang="nb-NO" sz="2600"/>
              <a:t>skal spørres.</a:t>
            </a:r>
          </a:p>
          <a:p>
            <a:pPr marL="251460" indent="-251460"/>
            <a:r>
              <a:rPr lang="nb-NO" sz="2600"/>
              <a:t>Kartlegg kva folk kan og ønsker å bidra med i valgkampen.</a:t>
            </a:r>
          </a:p>
          <a:p>
            <a:pPr marL="251460" indent="-251460"/>
            <a:r>
              <a:rPr lang="nb-NO" sz="2600"/>
              <a:t>Pass på at alle får bidra</a:t>
            </a:r>
          </a:p>
          <a:p>
            <a:pPr marL="251460" indent="-251460"/>
            <a:r>
              <a:rPr lang="nb-NO" sz="2600"/>
              <a:t>Arranger en frivilligfest etter valget: Avtakking og videre involvering. </a:t>
            </a:r>
          </a:p>
          <a:p>
            <a:pPr marL="251460" indent="-251460"/>
            <a:endParaRPr lang="nb-NO" sz="2600"/>
          </a:p>
        </p:txBody>
      </p:sp>
      <p:pic>
        <p:nvPicPr>
          <p:cNvPr id="6" name="Plassholder for bilde 5" descr="Et bilde som inneholder tekst, tegning, illustrasjon, tegnefilm&#10;&#10;Innhold generert av kunstig intelligens kan være feil.">
            <a:extLst>
              <a:ext uri="{FF2B5EF4-FFF2-40B4-BE49-F238E27FC236}">
                <a16:creationId xmlns:a16="http://schemas.microsoft.com/office/drawing/2014/main" id="{4C0024F0-AEDD-A80B-BB1D-B11F00B83829}"/>
              </a:ext>
            </a:extLst>
          </p:cNvPr>
          <p:cNvPicPr>
            <a:picLocks noGrp="1" noChangeAspect="1"/>
          </p:cNvPicPr>
          <p:nvPr>
            <p:ph sz="half" idx="10"/>
          </p:nvPr>
        </p:nvPicPr>
        <p:blipFill>
          <a:blip r:embed="rId3"/>
          <a:stretch/>
        </p:blipFill>
        <p:spPr>
          <a:xfrm>
            <a:off x="7513359" y="1782502"/>
            <a:ext cx="3349337" cy="4734046"/>
          </a:xfrm>
          <a:noFill/>
        </p:spPr>
      </p:pic>
      <p:sp>
        <p:nvSpPr>
          <p:cNvPr id="2" name="Title 1">
            <a:extLst>
              <a:ext uri="{FF2B5EF4-FFF2-40B4-BE49-F238E27FC236}">
                <a16:creationId xmlns:a16="http://schemas.microsoft.com/office/drawing/2014/main" id="{60FA563F-044B-4420-B62A-112A49884527}"/>
              </a:ext>
            </a:extLst>
          </p:cNvPr>
          <p:cNvSpPr>
            <a:spLocks noGrp="1"/>
          </p:cNvSpPr>
          <p:nvPr>
            <p:ph type="title"/>
          </p:nvPr>
        </p:nvSpPr>
        <p:spPr>
          <a:xfrm>
            <a:off x="-1" y="483981"/>
            <a:ext cx="8468127" cy="763200"/>
          </a:xfrm>
        </p:spPr>
        <p:txBody>
          <a:bodyPr anchor="ctr">
            <a:normAutofit/>
          </a:bodyPr>
          <a:lstStyle/>
          <a:p>
            <a:r>
              <a:rPr lang="nb-NO"/>
              <a:t>Hvordan ta vare på de frivillige?</a:t>
            </a:r>
          </a:p>
        </p:txBody>
      </p:sp>
    </p:spTree>
    <p:extLst>
      <p:ext uri="{BB962C8B-B14F-4D97-AF65-F5344CB8AC3E}">
        <p14:creationId xmlns:p14="http://schemas.microsoft.com/office/powerpoint/2010/main" val="1566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innhald 1">
            <a:extLst>
              <a:ext uri="{FF2B5EF4-FFF2-40B4-BE49-F238E27FC236}">
                <a16:creationId xmlns:a16="http://schemas.microsoft.com/office/drawing/2014/main" id="{94B45E5D-33E4-0AE9-B2FA-67179EB8173F}"/>
              </a:ext>
            </a:extLst>
          </p:cNvPr>
          <p:cNvSpPr>
            <a:spLocks noGrp="1"/>
          </p:cNvSpPr>
          <p:nvPr>
            <p:ph idx="1"/>
          </p:nvPr>
        </p:nvSpPr>
        <p:spPr/>
        <p:txBody>
          <a:bodyPr vert="horz" lIns="0" tIns="0" rIns="0" bIns="0" rtlCol="0" anchor="t">
            <a:normAutofit lnSpcReduction="10000"/>
          </a:bodyPr>
          <a:lstStyle/>
          <a:p>
            <a:pPr marL="251460" indent="-251460">
              <a:lnSpc>
                <a:spcPct val="110000"/>
              </a:lnSpc>
            </a:pPr>
            <a:r>
              <a:rPr lang="nb-NO" b="1" dirty="0">
                <a:latin typeface="Arial"/>
                <a:cs typeface="Arial"/>
              </a:rPr>
              <a:t>Mars-mai</a:t>
            </a:r>
            <a:r>
              <a:rPr lang="nb-NO" dirty="0">
                <a:latin typeface="Arial"/>
                <a:cs typeface="Arial"/>
              </a:rPr>
              <a:t>: Mobilisering av frivillige (e-post/spørreundersøkelse + </a:t>
            </a:r>
            <a:r>
              <a:rPr lang="nb-NO" b="1" dirty="0">
                <a:latin typeface="Arial"/>
                <a:cs typeface="Arial"/>
              </a:rPr>
              <a:t>ringing</a:t>
            </a:r>
            <a:r>
              <a:rPr lang="nb-NO" dirty="0">
                <a:latin typeface="Arial"/>
                <a:cs typeface="Arial"/>
              </a:rPr>
              <a:t>)</a:t>
            </a:r>
            <a:endParaRPr lang="en-US" dirty="0">
              <a:latin typeface="Arial"/>
              <a:cs typeface="Arial"/>
            </a:endParaRPr>
          </a:p>
          <a:p>
            <a:pPr marL="251460" indent="-251460">
              <a:lnSpc>
                <a:spcPct val="110000"/>
              </a:lnSpc>
            </a:pPr>
            <a:r>
              <a:rPr lang="nb-NO" b="1" dirty="0">
                <a:latin typeface="Arial"/>
                <a:cs typeface="Arial"/>
              </a:rPr>
              <a:t>Mai-juni</a:t>
            </a:r>
            <a:r>
              <a:rPr lang="nb-NO" dirty="0">
                <a:latin typeface="Arial"/>
                <a:cs typeface="Arial"/>
              </a:rPr>
              <a:t>: Planlegging av aktiviteter og oppgaver</a:t>
            </a:r>
          </a:p>
          <a:p>
            <a:pPr marL="251460" indent="-251460">
              <a:lnSpc>
                <a:spcPct val="110000"/>
              </a:lnSpc>
            </a:pPr>
            <a:r>
              <a:rPr lang="nb-NO" b="1" dirty="0">
                <a:latin typeface="Arial"/>
                <a:cs typeface="Arial"/>
              </a:rPr>
              <a:t>Mai-juni</a:t>
            </a:r>
            <a:r>
              <a:rPr lang="nb-NO" dirty="0">
                <a:latin typeface="Arial"/>
                <a:cs typeface="Arial"/>
              </a:rPr>
              <a:t>: Skolering av frivillige</a:t>
            </a:r>
            <a:endParaRPr lang="en-US" dirty="0">
              <a:latin typeface="Arial"/>
              <a:cs typeface="Arial"/>
            </a:endParaRPr>
          </a:p>
          <a:p>
            <a:pPr marL="251460" indent="-251460">
              <a:lnSpc>
                <a:spcPct val="110000"/>
              </a:lnSpc>
            </a:pPr>
            <a:r>
              <a:rPr lang="nb-NO" b="1" dirty="0">
                <a:latin typeface="Arial"/>
                <a:cs typeface="Arial"/>
              </a:rPr>
              <a:t>Juni-august</a:t>
            </a:r>
            <a:r>
              <a:rPr lang="nb-NO" dirty="0">
                <a:latin typeface="Arial"/>
                <a:cs typeface="Arial"/>
              </a:rPr>
              <a:t>: Videre mobilisering av frivillige til aktiviteter og oppgaver </a:t>
            </a:r>
            <a:endParaRPr lang="en-US" dirty="0">
              <a:latin typeface="Arial"/>
              <a:cs typeface="Arial"/>
            </a:endParaRPr>
          </a:p>
          <a:p>
            <a:pPr marL="251460" indent="-251460">
              <a:lnSpc>
                <a:spcPct val="110000"/>
              </a:lnSpc>
            </a:pPr>
            <a:r>
              <a:rPr lang="nb-NO" b="1" dirty="0">
                <a:latin typeface="Arial"/>
                <a:cs typeface="Arial"/>
              </a:rPr>
              <a:t>4. august - 8. september</a:t>
            </a:r>
            <a:r>
              <a:rPr lang="nb-NO" dirty="0">
                <a:latin typeface="Arial"/>
                <a:cs typeface="Arial"/>
              </a:rPr>
              <a:t>: Den intensive valgkampen</a:t>
            </a:r>
            <a:endParaRPr lang="en-US" dirty="0">
              <a:latin typeface="Arial"/>
              <a:cs typeface="Arial"/>
            </a:endParaRPr>
          </a:p>
          <a:p>
            <a:pPr marL="251460" indent="-251460">
              <a:lnSpc>
                <a:spcPct val="110000"/>
              </a:lnSpc>
            </a:pPr>
            <a:r>
              <a:rPr lang="nb-NO" b="1" dirty="0">
                <a:latin typeface="Arial"/>
                <a:cs typeface="Arial"/>
              </a:rPr>
              <a:t>Etter valget</a:t>
            </a:r>
            <a:r>
              <a:rPr lang="nb-NO" dirty="0">
                <a:latin typeface="Arial"/>
                <a:cs typeface="Arial"/>
              </a:rPr>
              <a:t>: Avtakking og inviter med videre i lokallaget</a:t>
            </a:r>
          </a:p>
          <a:p>
            <a:pPr marL="251460" indent="-251460" algn="ctr"/>
            <a:endParaRPr lang="nb-NO" dirty="0"/>
          </a:p>
          <a:p>
            <a:pPr marL="251460" indent="-251460"/>
            <a:endParaRPr lang="nn-NO" dirty="0"/>
          </a:p>
        </p:txBody>
      </p:sp>
      <p:sp>
        <p:nvSpPr>
          <p:cNvPr id="3" name="Tittel 2">
            <a:extLst>
              <a:ext uri="{FF2B5EF4-FFF2-40B4-BE49-F238E27FC236}">
                <a16:creationId xmlns:a16="http://schemas.microsoft.com/office/drawing/2014/main" id="{9227B644-C710-B587-B27E-8F4071969DE4}"/>
              </a:ext>
            </a:extLst>
          </p:cNvPr>
          <p:cNvSpPr>
            <a:spLocks noGrp="1"/>
          </p:cNvSpPr>
          <p:nvPr>
            <p:ph type="title"/>
          </p:nvPr>
        </p:nvSpPr>
        <p:spPr/>
        <p:txBody>
          <a:bodyPr>
            <a:normAutofit fontScale="90000"/>
          </a:bodyPr>
          <a:lstStyle/>
          <a:p>
            <a:r>
              <a:rPr lang="nn-NO">
                <a:latin typeface="Arial"/>
                <a:cs typeface="Arial"/>
              </a:rPr>
              <a:t>Tidslinje for planlegging av </a:t>
            </a:r>
            <a:r>
              <a:rPr lang="nn-NO" err="1">
                <a:latin typeface="Arial"/>
                <a:cs typeface="Arial"/>
              </a:rPr>
              <a:t>valgkamp</a:t>
            </a:r>
            <a:endParaRPr lang="nn-NO" err="1"/>
          </a:p>
        </p:txBody>
      </p:sp>
    </p:spTree>
    <p:extLst>
      <p:ext uri="{BB962C8B-B14F-4D97-AF65-F5344CB8AC3E}">
        <p14:creationId xmlns:p14="http://schemas.microsoft.com/office/powerpoint/2010/main" val="2599853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Skolering av frivillige til </a:t>
            </a:r>
            <a:r>
              <a:rPr lang="nn-NO" err="1">
                <a:latin typeface="Arial"/>
                <a:cs typeface="Arial"/>
              </a:rPr>
              <a:t>valgkampen</a:t>
            </a:r>
          </a:p>
        </p:txBody>
      </p:sp>
      <p:sp>
        <p:nvSpPr>
          <p:cNvPr id="4" name="Plassholder for bilde 3">
            <a:extLst>
              <a:ext uri="{FF2B5EF4-FFF2-40B4-BE49-F238E27FC236}">
                <a16:creationId xmlns:a16="http://schemas.microsoft.com/office/drawing/2014/main" id="{9E33603D-51BE-FB4D-A516-7E24EEB58A06}"/>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280288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innhald 1">
            <a:extLst>
              <a:ext uri="{FF2B5EF4-FFF2-40B4-BE49-F238E27FC236}">
                <a16:creationId xmlns:a16="http://schemas.microsoft.com/office/drawing/2014/main" id="{061BFAF5-FE80-B727-EBB7-8688BE5EF897}"/>
              </a:ext>
            </a:extLst>
          </p:cNvPr>
          <p:cNvSpPr>
            <a:spLocks noGrp="1"/>
          </p:cNvSpPr>
          <p:nvPr>
            <p:ph idx="1"/>
          </p:nvPr>
        </p:nvSpPr>
        <p:spPr/>
        <p:txBody>
          <a:bodyPr vert="horz" lIns="0" tIns="0" rIns="0" bIns="0" rtlCol="0" anchor="t">
            <a:normAutofit/>
          </a:bodyPr>
          <a:lstStyle/>
          <a:p>
            <a:pPr marL="251460" indent="-251460"/>
            <a:r>
              <a:rPr lang="nb-NO" dirty="0">
                <a:latin typeface="Arial"/>
                <a:cs typeface="Arial"/>
              </a:rPr>
              <a:t>Kandidatskolering</a:t>
            </a:r>
          </a:p>
          <a:p>
            <a:pPr marL="251460" indent="-251460"/>
            <a:r>
              <a:rPr lang="nb-NO" dirty="0">
                <a:latin typeface="Arial"/>
                <a:cs typeface="Arial"/>
              </a:rPr>
              <a:t>Skolering og ressurser om dørbank</a:t>
            </a:r>
          </a:p>
          <a:p>
            <a:pPr marL="251460" indent="-251460"/>
            <a:r>
              <a:rPr lang="nb-NO" dirty="0" err="1">
                <a:latin typeface="Arial"/>
                <a:cs typeface="Arial"/>
              </a:rPr>
              <a:t>Zetkin</a:t>
            </a:r>
            <a:r>
              <a:rPr lang="nb-NO" dirty="0">
                <a:latin typeface="Arial"/>
                <a:cs typeface="Arial"/>
              </a:rPr>
              <a:t>-skolering</a:t>
            </a:r>
          </a:p>
          <a:p>
            <a:pPr marL="251460" indent="-251460"/>
            <a:r>
              <a:rPr lang="nb-NO" dirty="0">
                <a:latin typeface="Arial"/>
                <a:cs typeface="Arial"/>
              </a:rPr>
              <a:t>Politisk skolering om hovedsaker</a:t>
            </a:r>
          </a:p>
          <a:p>
            <a:pPr marL="0" indent="0">
              <a:buNone/>
            </a:pPr>
            <a:endParaRPr lang="nb-NO" dirty="0">
              <a:latin typeface="Arial"/>
              <a:cs typeface="Arial"/>
            </a:endParaRPr>
          </a:p>
          <a:p>
            <a:pPr marL="251460" indent="-251460"/>
            <a:r>
              <a:rPr lang="nb-NO" b="1" dirty="0">
                <a:latin typeface="Arial"/>
                <a:cs typeface="Arial"/>
              </a:rPr>
              <a:t>Følg med på Ressursbanken for datoer og detaljer!</a:t>
            </a:r>
            <a:endParaRPr lang="nb-NO" b="1" dirty="0"/>
          </a:p>
        </p:txBody>
      </p:sp>
      <p:sp>
        <p:nvSpPr>
          <p:cNvPr id="3" name="Tittel 2">
            <a:extLst>
              <a:ext uri="{FF2B5EF4-FFF2-40B4-BE49-F238E27FC236}">
                <a16:creationId xmlns:a16="http://schemas.microsoft.com/office/drawing/2014/main" id="{51ACF83B-DBA5-B201-9997-50542DC54DAB}"/>
              </a:ext>
            </a:extLst>
          </p:cNvPr>
          <p:cNvSpPr>
            <a:spLocks noGrp="1"/>
          </p:cNvSpPr>
          <p:nvPr>
            <p:ph type="title"/>
          </p:nvPr>
        </p:nvSpPr>
        <p:spPr/>
        <p:txBody>
          <a:bodyPr/>
          <a:lstStyle/>
          <a:p>
            <a:r>
              <a:rPr lang="nn-NO">
                <a:latin typeface="Arial"/>
                <a:cs typeface="Arial"/>
              </a:rPr>
              <a:t>Skolering fra SV sentralt</a:t>
            </a:r>
            <a:endParaRPr lang="nn-NO"/>
          </a:p>
        </p:txBody>
      </p:sp>
    </p:spTree>
    <p:extLst>
      <p:ext uri="{BB962C8B-B14F-4D97-AF65-F5344CB8AC3E}">
        <p14:creationId xmlns:p14="http://schemas.microsoft.com/office/powerpoint/2010/main" val="2329777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2DD9E-90C3-204B-B018-2322283981B1}"/>
              </a:ext>
            </a:extLst>
          </p:cNvPr>
          <p:cNvSpPr>
            <a:spLocks noGrp="1"/>
          </p:cNvSpPr>
          <p:nvPr>
            <p:ph idx="1"/>
          </p:nvPr>
        </p:nvSpPr>
        <p:spPr>
          <a:xfrm>
            <a:off x="451412" y="1782501"/>
            <a:ext cx="10169696" cy="4734046"/>
          </a:xfrm>
        </p:spPr>
        <p:txBody>
          <a:bodyPr vert="horz" lIns="0" tIns="0" rIns="0" bIns="0" rtlCol="0" anchor="t">
            <a:normAutofit/>
          </a:bodyPr>
          <a:lstStyle/>
          <a:p>
            <a:pPr marL="431165" lvl="1" indent="-251460">
              <a:lnSpc>
                <a:spcPct val="120000"/>
              </a:lnSpc>
            </a:pPr>
            <a:r>
              <a:rPr lang="nb-NO" dirty="0">
                <a:latin typeface="Arial"/>
                <a:cs typeface="Arial"/>
              </a:rPr>
              <a:t>Presentasjon av lokallagets valgkampplaner</a:t>
            </a:r>
          </a:p>
          <a:p>
            <a:pPr marL="431165" lvl="1" indent="-251460">
              <a:lnSpc>
                <a:spcPct val="120000"/>
              </a:lnSpc>
            </a:pPr>
            <a:r>
              <a:rPr lang="nb-NO" dirty="0">
                <a:latin typeface="Arial"/>
                <a:cs typeface="Arial"/>
              </a:rPr>
              <a:t>Besøk/presentasjon fra kandidat i fylke om hovedsaker</a:t>
            </a:r>
            <a:endParaRPr lang="nb-NO" dirty="0">
              <a:cs typeface="Calibri"/>
            </a:endParaRPr>
          </a:p>
          <a:p>
            <a:pPr marL="431165" lvl="1" indent="-251460">
              <a:lnSpc>
                <a:spcPct val="120000"/>
              </a:lnSpc>
            </a:pPr>
            <a:r>
              <a:rPr lang="nb-NO" dirty="0">
                <a:latin typeface="Arial"/>
                <a:cs typeface="Arial"/>
              </a:rPr>
              <a:t>Lavterskel: Øvelser og rollespill. Øv på hvordan det er å gå dørbank og ringe. Vi blir gode på det vi øver på! </a:t>
            </a:r>
            <a:r>
              <a:rPr lang="nb-NO" dirty="0">
                <a:latin typeface="Arial"/>
                <a:cs typeface="Arial"/>
                <a:sym typeface="Wingdings" panose="05000000000000000000" pitchFamily="2" charset="2"/>
              </a:rPr>
              <a:t></a:t>
            </a:r>
            <a:endParaRPr lang="nb-NO" dirty="0">
              <a:latin typeface="Arial"/>
              <a:cs typeface="Arial"/>
            </a:endParaRPr>
          </a:p>
          <a:p>
            <a:pPr marL="431165" lvl="1" indent="-251460">
              <a:lnSpc>
                <a:spcPct val="120000"/>
              </a:lnSpc>
            </a:pPr>
            <a:endParaRPr lang="nb-NO" dirty="0">
              <a:cs typeface="Arial"/>
            </a:endParaRPr>
          </a:p>
          <a:p>
            <a:pPr marL="431165" lvl="1" indent="-251460">
              <a:lnSpc>
                <a:spcPct val="120000"/>
              </a:lnSpc>
              <a:buFont typeface="Arial" panose="020F0502020204030204" pitchFamily="34" charset="0"/>
              <a:buChar char="•"/>
            </a:pPr>
            <a:r>
              <a:rPr lang="nb-NO" dirty="0">
                <a:latin typeface="Arial"/>
                <a:cs typeface="Arial"/>
              </a:rPr>
              <a:t>Lag det til en sosial kveld i lokallaget! </a:t>
            </a:r>
            <a:endParaRPr lang="nb-NO" dirty="0">
              <a:cs typeface="Arial"/>
            </a:endParaRPr>
          </a:p>
          <a:p>
            <a:pPr marL="215900" lvl="1" indent="0" fontAlgn="base">
              <a:buNone/>
            </a:pPr>
            <a:endParaRPr lang="nb-NO" dirty="0">
              <a:cs typeface="Calibri"/>
            </a:endParaRPr>
          </a:p>
          <a:p>
            <a:pPr marL="251460" indent="-251460"/>
            <a:endParaRPr lang="nb-NO" dirty="0">
              <a:cs typeface="Calibri"/>
            </a:endParaRPr>
          </a:p>
        </p:txBody>
      </p:sp>
      <p:sp>
        <p:nvSpPr>
          <p:cNvPr id="2" name="Title 1">
            <a:extLst>
              <a:ext uri="{FF2B5EF4-FFF2-40B4-BE49-F238E27FC236}">
                <a16:creationId xmlns:a16="http://schemas.microsoft.com/office/drawing/2014/main" id="{9C98FF33-04C6-AF40-A2D3-55C2B8D0C09B}"/>
              </a:ext>
            </a:extLst>
          </p:cNvPr>
          <p:cNvSpPr>
            <a:spLocks noGrp="1"/>
          </p:cNvSpPr>
          <p:nvPr>
            <p:ph type="title"/>
          </p:nvPr>
        </p:nvSpPr>
        <p:spPr/>
        <p:txBody>
          <a:bodyPr/>
          <a:lstStyle/>
          <a:p>
            <a:r>
              <a:rPr lang="nb-NO">
                <a:latin typeface="Arial"/>
                <a:cs typeface="Calibri"/>
              </a:rPr>
              <a:t>Skolering i lokallaget</a:t>
            </a:r>
          </a:p>
        </p:txBody>
      </p:sp>
    </p:spTree>
    <p:extLst>
      <p:ext uri="{BB962C8B-B14F-4D97-AF65-F5344CB8AC3E}">
        <p14:creationId xmlns:p14="http://schemas.microsoft.com/office/powerpoint/2010/main" val="41923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t>Sosiale </a:t>
            </a:r>
            <a:r>
              <a:rPr lang="nn-NO" err="1"/>
              <a:t>medier</a:t>
            </a:r>
            <a:endParaRPr lang="nn-NO"/>
          </a:p>
        </p:txBody>
      </p:sp>
      <p:sp>
        <p:nvSpPr>
          <p:cNvPr id="4" name="Plassholder for bilde 3">
            <a:extLst>
              <a:ext uri="{FF2B5EF4-FFF2-40B4-BE49-F238E27FC236}">
                <a16:creationId xmlns:a16="http://schemas.microsoft.com/office/drawing/2014/main" id="{33266B80-8A30-F54B-A425-599DB5444322}"/>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2705030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10;&#10;Automatisk generert beskrivelse">
            <a:extLst>
              <a:ext uri="{FF2B5EF4-FFF2-40B4-BE49-F238E27FC236}">
                <a16:creationId xmlns:a16="http://schemas.microsoft.com/office/drawing/2014/main" id="{E6B5E967-3C7A-1248-A568-C146BD1638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454096" y="1782501"/>
            <a:ext cx="4741080" cy="4742477"/>
          </a:xfrm>
        </p:spPr>
      </p:pic>
      <p:sp>
        <p:nvSpPr>
          <p:cNvPr id="3" name="Content Placeholder 2">
            <a:extLst>
              <a:ext uri="{FF2B5EF4-FFF2-40B4-BE49-F238E27FC236}">
                <a16:creationId xmlns:a16="http://schemas.microsoft.com/office/drawing/2014/main" id="{5C921604-4776-6440-B252-8D38AF7F095E}"/>
              </a:ext>
            </a:extLst>
          </p:cNvPr>
          <p:cNvSpPr>
            <a:spLocks noGrp="1"/>
          </p:cNvSpPr>
          <p:nvPr>
            <p:ph type="body" sz="quarter" idx="14"/>
          </p:nvPr>
        </p:nvSpPr>
        <p:spPr/>
        <p:txBody>
          <a:bodyPr vert="horz" lIns="0" tIns="0" rIns="0" bIns="0" rtlCol="0" anchor="t">
            <a:normAutofit/>
          </a:bodyPr>
          <a:lstStyle/>
          <a:p>
            <a:pPr marL="251460" lvl="1" indent="-251460" fontAlgn="base">
              <a:spcBef>
                <a:spcPts val="1000"/>
              </a:spcBef>
              <a:buClr>
                <a:srgbClr val="EB4040"/>
              </a:buClr>
              <a:buFont typeface="Calibri" panose="020F0502020204030204" pitchFamily="34" charset="0"/>
              <a:buChar char="•"/>
            </a:pPr>
            <a:r>
              <a:rPr lang="nb-NO">
                <a:latin typeface="Arial"/>
                <a:cs typeface="Arial"/>
              </a:rPr>
              <a:t>Alle kan bidra til å øke synlighet på sosiale medier, gjennom å like, dele, merke og kommentere. Alt hjelper!</a:t>
            </a:r>
            <a:endParaRPr lang="en-US"/>
          </a:p>
          <a:p>
            <a:pPr marL="251460" lvl="1" indent="-251460" fontAlgn="base">
              <a:spcBef>
                <a:spcPts val="1000"/>
              </a:spcBef>
              <a:buClr>
                <a:srgbClr val="EB4040"/>
              </a:buClr>
              <a:buFont typeface="Calibri" panose="020F0502020204030204" pitchFamily="34" charset="0"/>
              <a:buChar char="•"/>
            </a:pPr>
            <a:r>
              <a:rPr lang="nb-NO"/>
              <a:t>Post variert.</a:t>
            </a:r>
          </a:p>
          <a:p>
            <a:pPr marL="251460" lvl="1" indent="-251460" fontAlgn="base">
              <a:spcBef>
                <a:spcPts val="1000"/>
              </a:spcBef>
              <a:buClr>
                <a:srgbClr val="EB4040"/>
              </a:buClr>
              <a:buFont typeface="Calibri" panose="020F0502020204030204" pitchFamily="34" charset="0"/>
              <a:buChar char="•"/>
            </a:pPr>
            <a:r>
              <a:rPr lang="nb-NO"/>
              <a:t>Vær aktuell.</a:t>
            </a:r>
          </a:p>
          <a:p>
            <a:pPr marL="251460" lvl="1" indent="-251460" fontAlgn="base">
              <a:spcBef>
                <a:spcPts val="1000"/>
              </a:spcBef>
              <a:buClr>
                <a:srgbClr val="EB4040"/>
              </a:buClr>
              <a:buFont typeface="Calibri" panose="020F0502020204030204" pitchFamily="34" charset="0"/>
              <a:buChar char="•"/>
            </a:pPr>
            <a:r>
              <a:rPr lang="nb-NO"/>
              <a:t>Bruk bilder og maler fra Brandmaster.</a:t>
            </a:r>
          </a:p>
          <a:p>
            <a:pPr marL="251460" lvl="1" indent="-251460" fontAlgn="base">
              <a:spcBef>
                <a:spcPts val="1000"/>
              </a:spcBef>
              <a:buClr>
                <a:srgbClr val="EB4040"/>
              </a:buClr>
              <a:buFont typeface="Calibri" panose="020F0502020204030204" pitchFamily="34" charset="0"/>
              <a:buChar char="•"/>
            </a:pPr>
            <a:r>
              <a:rPr lang="nb-NO"/>
              <a:t>Bruk ressursbanken.</a:t>
            </a:r>
          </a:p>
          <a:p>
            <a:pPr marL="251460" lvl="1" indent="-251460" fontAlgn="base">
              <a:spcBef>
                <a:spcPts val="1000"/>
              </a:spcBef>
              <a:buClr>
                <a:srgbClr val="EB4040"/>
              </a:buClr>
              <a:buFont typeface="Calibri" panose="020F0502020204030204" pitchFamily="34" charset="0"/>
              <a:buChar char="•"/>
            </a:pPr>
            <a:r>
              <a:rPr lang="nb-NO">
                <a:latin typeface="Arial"/>
                <a:cs typeface="Arial"/>
              </a:rPr>
              <a:t>Post jevnlig på alle kontoer. </a:t>
            </a:r>
            <a:endParaRPr lang="nb-NO"/>
          </a:p>
        </p:txBody>
      </p:sp>
      <p:sp>
        <p:nvSpPr>
          <p:cNvPr id="2" name="Title 1">
            <a:extLst>
              <a:ext uri="{FF2B5EF4-FFF2-40B4-BE49-F238E27FC236}">
                <a16:creationId xmlns:a16="http://schemas.microsoft.com/office/drawing/2014/main" id="{9F7451B7-E143-5148-9380-DA9A290D45AD}"/>
              </a:ext>
            </a:extLst>
          </p:cNvPr>
          <p:cNvSpPr>
            <a:spLocks noGrp="1"/>
          </p:cNvSpPr>
          <p:nvPr>
            <p:ph type="title"/>
          </p:nvPr>
        </p:nvSpPr>
        <p:spPr/>
        <p:txBody>
          <a:bodyPr anchor="ctr">
            <a:normAutofit/>
          </a:bodyPr>
          <a:lstStyle/>
          <a:p>
            <a:r>
              <a:rPr lang="nb-NO"/>
              <a:t>Facebook og </a:t>
            </a:r>
            <a:r>
              <a:rPr lang="nb-NO" err="1"/>
              <a:t>Instagram</a:t>
            </a:r>
            <a:endParaRPr lang="nb-NO"/>
          </a:p>
        </p:txBody>
      </p:sp>
      <p:sp>
        <p:nvSpPr>
          <p:cNvPr id="8" name="TekstSylinder 7">
            <a:extLst>
              <a:ext uri="{FF2B5EF4-FFF2-40B4-BE49-F238E27FC236}">
                <a16:creationId xmlns:a16="http://schemas.microsoft.com/office/drawing/2014/main" id="{AA5FEB54-5556-5546-BE9B-65BA479BEB71}"/>
              </a:ext>
            </a:extLst>
          </p:cNvPr>
          <p:cNvSpPr txBox="1"/>
          <p:nvPr/>
        </p:nvSpPr>
        <p:spPr>
          <a:xfrm>
            <a:off x="9545444" y="6244683"/>
            <a:ext cx="2475571" cy="614905"/>
          </a:xfrm>
          <a:prstGeom prst="rect">
            <a:avLst/>
          </a:prstGeom>
          <a:solidFill>
            <a:schemeClr val="bg1"/>
          </a:solidFill>
        </p:spPr>
        <p:txBody>
          <a:bodyPr wrap="square" rtlCol="0">
            <a:spAutoFit/>
          </a:bodyPr>
          <a:lstStyle/>
          <a:p>
            <a:endParaRPr lang="nn-NO"/>
          </a:p>
        </p:txBody>
      </p:sp>
    </p:spTree>
    <p:extLst>
      <p:ext uri="{BB962C8B-B14F-4D97-AF65-F5344CB8AC3E}">
        <p14:creationId xmlns:p14="http://schemas.microsoft.com/office/powerpoint/2010/main" val="336374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FBD73-D794-B662-6204-BABF5613ADC9}"/>
              </a:ext>
            </a:extLst>
          </p:cNvPr>
          <p:cNvSpPr>
            <a:spLocks noGrp="1"/>
          </p:cNvSpPr>
          <p:nvPr>
            <p:ph type="body" idx="1"/>
          </p:nvPr>
        </p:nvSpPr>
        <p:spPr>
          <a:xfrm>
            <a:off x="273250" y="1733418"/>
            <a:ext cx="5521124" cy="389530"/>
          </a:xfrm>
        </p:spPr>
        <p:txBody>
          <a:bodyPr vert="horz" lIns="0" tIns="0" rIns="0" bIns="0" rtlCol="0" anchor="t">
            <a:normAutofit/>
          </a:bodyPr>
          <a:lstStyle/>
          <a:p>
            <a:pPr marL="251460" indent="-251460"/>
            <a:endParaRPr lang="nb-NO" sz="2200"/>
          </a:p>
          <a:p>
            <a:pPr marL="251460" indent="-251460"/>
            <a:endParaRPr lang="en-US" sz="2200"/>
          </a:p>
        </p:txBody>
      </p:sp>
      <p:pic>
        <p:nvPicPr>
          <p:cNvPr id="9" name="Plassholder for innhold 8" descr="a person sitting down holding an empty wallet">
            <a:extLst>
              <a:ext uri="{FF2B5EF4-FFF2-40B4-BE49-F238E27FC236}">
                <a16:creationId xmlns:a16="http://schemas.microsoft.com/office/drawing/2014/main" id="{B9CFDF36-C235-8E63-9B3C-65D0B04CC267}"/>
              </a:ext>
            </a:extLst>
          </p:cNvPr>
          <p:cNvPicPr>
            <a:picLocks noGrp="1" noChangeAspect="1"/>
          </p:cNvPicPr>
          <p:nvPr>
            <p:ph sz="half" idx="10"/>
          </p:nvPr>
        </p:nvPicPr>
        <p:blipFill>
          <a:blip r:embed="rId3"/>
          <a:srcRect t="25921" r="-2" b="27759"/>
          <a:stretch/>
        </p:blipFill>
        <p:spPr>
          <a:xfrm>
            <a:off x="273251" y="2696902"/>
            <a:ext cx="5521123" cy="3831220"/>
          </a:xfrm>
          <a:noFill/>
        </p:spPr>
      </p:pic>
      <p:pic>
        <p:nvPicPr>
          <p:cNvPr id="4" name="Bilde 3" descr="a lone tree stands in the midst of a destroyed city">
            <a:extLst>
              <a:ext uri="{FF2B5EF4-FFF2-40B4-BE49-F238E27FC236}">
                <a16:creationId xmlns:a16="http://schemas.microsoft.com/office/drawing/2014/main" id="{D62E2592-8AA9-B402-7528-167712C35D24}"/>
              </a:ext>
            </a:extLst>
          </p:cNvPr>
          <p:cNvPicPr>
            <a:picLocks noChangeAspect="1"/>
          </p:cNvPicPr>
          <p:nvPr/>
        </p:nvPicPr>
        <p:blipFill>
          <a:blip r:embed="rId4"/>
          <a:srcRect l="3807" r="-1" b="-1"/>
          <a:stretch/>
        </p:blipFill>
        <p:spPr>
          <a:xfrm>
            <a:off x="6400799" y="2696901"/>
            <a:ext cx="5521125" cy="3831220"/>
          </a:xfrm>
          <a:prstGeom prst="rect">
            <a:avLst/>
          </a:prstGeom>
          <a:noFill/>
        </p:spPr>
      </p:pic>
      <p:sp>
        <p:nvSpPr>
          <p:cNvPr id="3" name="Title 2">
            <a:extLst>
              <a:ext uri="{FF2B5EF4-FFF2-40B4-BE49-F238E27FC236}">
                <a16:creationId xmlns:a16="http://schemas.microsoft.com/office/drawing/2014/main" id="{8FB1E578-C0FC-AA72-F0E3-2789C5419035}"/>
              </a:ext>
            </a:extLst>
          </p:cNvPr>
          <p:cNvSpPr>
            <a:spLocks noGrp="1"/>
          </p:cNvSpPr>
          <p:nvPr>
            <p:ph type="title"/>
          </p:nvPr>
        </p:nvSpPr>
        <p:spPr>
          <a:xfrm>
            <a:off x="-1" y="483981"/>
            <a:ext cx="8468127" cy="763200"/>
          </a:xfrm>
        </p:spPr>
        <p:txBody>
          <a:bodyPr anchor="ctr">
            <a:normAutofit/>
          </a:bodyPr>
          <a:lstStyle/>
          <a:p>
            <a:r>
              <a:rPr lang="en-US" err="1"/>
              <a:t>Tingenes</a:t>
            </a:r>
            <a:r>
              <a:rPr lang="en-US"/>
              <a:t> </a:t>
            </a:r>
            <a:r>
              <a:rPr lang="en-US" err="1"/>
              <a:t>tilstand</a:t>
            </a:r>
          </a:p>
        </p:txBody>
      </p:sp>
    </p:spTree>
    <p:extLst>
      <p:ext uri="{BB962C8B-B14F-4D97-AF65-F5344CB8AC3E}">
        <p14:creationId xmlns:p14="http://schemas.microsoft.com/office/powerpoint/2010/main" val="127133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dirty="0">
                <a:latin typeface="Arial"/>
                <a:cs typeface="Arial"/>
              </a:rPr>
              <a:t> </a:t>
            </a:r>
            <a:r>
              <a:rPr lang="nn-NO" dirty="0" err="1">
                <a:latin typeface="Arial"/>
                <a:cs typeface="Arial"/>
              </a:rPr>
              <a:t>Valgkampaktivitet</a:t>
            </a:r>
            <a:endParaRPr lang="nn-NO" dirty="0">
              <a:latin typeface="Arial"/>
              <a:cs typeface="Arial"/>
            </a:endParaRPr>
          </a:p>
          <a:p>
            <a:r>
              <a:rPr lang="nn-NO" dirty="0">
                <a:latin typeface="Arial"/>
                <a:cs typeface="Arial"/>
              </a:rPr>
              <a:t>2025</a:t>
            </a:r>
            <a:endParaRPr lang="nn-NO" dirty="0"/>
          </a:p>
        </p:txBody>
      </p:sp>
      <p:sp>
        <p:nvSpPr>
          <p:cNvPr id="4" name="Plassholder for bilde 3">
            <a:extLst>
              <a:ext uri="{FF2B5EF4-FFF2-40B4-BE49-F238E27FC236}">
                <a16:creationId xmlns:a16="http://schemas.microsoft.com/office/drawing/2014/main" id="{38032ECC-21B3-1E46-A4A3-4780E9AC97A2}"/>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548170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Menneskeansikt, person, klær, Kinn&#10;&#10;Automatisk generert beskrivelse">
            <a:extLst>
              <a:ext uri="{FF2B5EF4-FFF2-40B4-BE49-F238E27FC236}">
                <a16:creationId xmlns:a16="http://schemas.microsoft.com/office/drawing/2014/main" id="{2F8B8BB0-2204-3806-9952-5BC29744741D}"/>
              </a:ext>
            </a:extLst>
          </p:cNvPr>
          <p:cNvPicPr>
            <a:picLocks noGrp="1" noChangeAspect="1"/>
          </p:cNvPicPr>
          <p:nvPr>
            <p:ph type="pic" sz="quarter" idx="13"/>
          </p:nvPr>
        </p:nvPicPr>
        <p:blipFill>
          <a:blip r:embed="rId3"/>
          <a:srcRect l="12826" r="12826"/>
          <a:stretch>
            <a:fillRect/>
          </a:stretch>
        </p:blipFill>
        <p:spPr>
          <a:xfrm>
            <a:off x="7463791" y="1782501"/>
            <a:ext cx="4741080" cy="4742477"/>
          </a:xfrm>
        </p:spPr>
      </p:pic>
      <p:sp>
        <p:nvSpPr>
          <p:cNvPr id="3" name="Plassholder for tekst 2">
            <a:extLst>
              <a:ext uri="{FF2B5EF4-FFF2-40B4-BE49-F238E27FC236}">
                <a16:creationId xmlns:a16="http://schemas.microsoft.com/office/drawing/2014/main" id="{175D7C1B-F750-DD8E-6DAE-0F42EB569FF0}"/>
              </a:ext>
            </a:extLst>
          </p:cNvPr>
          <p:cNvSpPr>
            <a:spLocks noGrp="1"/>
          </p:cNvSpPr>
          <p:nvPr>
            <p:ph type="body" sz="quarter" idx="14"/>
          </p:nvPr>
        </p:nvSpPr>
        <p:spPr/>
        <p:txBody>
          <a:bodyPr vert="horz" lIns="0" tIns="0" rIns="0" bIns="0" rtlCol="0" anchor="t">
            <a:normAutofit fontScale="85000" lnSpcReduction="10000"/>
          </a:bodyPr>
          <a:lstStyle/>
          <a:p>
            <a:pPr marL="0" indent="0">
              <a:buNone/>
            </a:pPr>
            <a:r>
              <a:rPr lang="nb-NO" i="1" dirty="0">
                <a:latin typeface="Arial"/>
                <a:cs typeface="Arial"/>
              </a:rPr>
              <a:t>"Vi var ute og snakket med folk i deler av landet som ingen andre dro til, fordi det var lavtlønnede som bodde der og lav valgdeltakelse. De blir heller ikke intervjuet av meningsmålere. Derfor var det et sjokk for mange da venstresiden vant stort i det franske valget. Men ikke for oss. </a:t>
            </a:r>
            <a:endParaRPr lang="nb-NO" i="1" dirty="0"/>
          </a:p>
          <a:p>
            <a:pPr marL="0" indent="0">
              <a:buNone/>
            </a:pPr>
            <a:endParaRPr lang="nb-NO" i="1" dirty="0">
              <a:latin typeface="Arial"/>
              <a:cs typeface="Arial"/>
            </a:endParaRPr>
          </a:p>
          <a:p>
            <a:pPr marL="0" indent="0">
              <a:buNone/>
            </a:pPr>
            <a:r>
              <a:rPr lang="nb-NO" i="1" dirty="0">
                <a:latin typeface="Arial"/>
                <a:cs typeface="Arial"/>
              </a:rPr>
              <a:t>Den største velgergruppen er de som ikke stemmer ved valg. De skal vi snakke med."</a:t>
            </a:r>
            <a:endParaRPr lang="nb-NO" i="1"/>
          </a:p>
          <a:p>
            <a:pPr marL="0" indent="0">
              <a:buNone/>
            </a:pPr>
            <a:endParaRPr lang="nb-NO">
              <a:latin typeface="Arial"/>
              <a:cs typeface="Arial"/>
            </a:endParaRPr>
          </a:p>
          <a:p>
            <a:pPr marL="0" indent="0">
              <a:buNone/>
            </a:pPr>
            <a:r>
              <a:rPr lang="nb-NO" err="1">
                <a:latin typeface="Arial"/>
                <a:cs typeface="Arial"/>
              </a:rPr>
              <a:t>Danièle</a:t>
            </a:r>
            <a:r>
              <a:rPr lang="nb-NO">
                <a:latin typeface="Arial"/>
                <a:cs typeface="Arial"/>
              </a:rPr>
              <a:t> </a:t>
            </a:r>
            <a:r>
              <a:rPr lang="nb-NO" err="1">
                <a:latin typeface="Arial"/>
                <a:cs typeface="Arial"/>
              </a:rPr>
              <a:t>Obono</a:t>
            </a:r>
            <a:r>
              <a:rPr lang="nb-NO">
                <a:latin typeface="Arial"/>
                <a:cs typeface="Arial"/>
              </a:rPr>
              <a:t>, talskvinne, Front </a:t>
            </a:r>
            <a:r>
              <a:rPr lang="nb-NO" err="1">
                <a:latin typeface="Arial"/>
                <a:cs typeface="Arial"/>
              </a:rPr>
              <a:t>populaire</a:t>
            </a:r>
            <a:endParaRPr lang="nb-NO" i="1" err="1"/>
          </a:p>
        </p:txBody>
      </p:sp>
      <p:sp>
        <p:nvSpPr>
          <p:cNvPr id="4" name="Tittel 3">
            <a:extLst>
              <a:ext uri="{FF2B5EF4-FFF2-40B4-BE49-F238E27FC236}">
                <a16:creationId xmlns:a16="http://schemas.microsoft.com/office/drawing/2014/main" id="{0A9922B4-A7F3-DB47-CF50-31252C6EC116}"/>
              </a:ext>
            </a:extLst>
          </p:cNvPr>
          <p:cNvSpPr>
            <a:spLocks noGrp="1"/>
          </p:cNvSpPr>
          <p:nvPr>
            <p:ph type="title"/>
          </p:nvPr>
        </p:nvSpPr>
        <p:spPr/>
        <p:txBody>
          <a:bodyPr/>
          <a:lstStyle/>
          <a:p>
            <a:r>
              <a:rPr lang="nb-NO">
                <a:latin typeface="Arial"/>
                <a:cs typeface="Arial"/>
              </a:rPr>
              <a:t>Vi skal ut og snakke med folk</a:t>
            </a:r>
            <a:endParaRPr lang="nb-NO"/>
          </a:p>
        </p:txBody>
      </p:sp>
    </p:spTree>
    <p:extLst>
      <p:ext uri="{BB962C8B-B14F-4D97-AF65-F5344CB8AC3E}">
        <p14:creationId xmlns:p14="http://schemas.microsoft.com/office/powerpoint/2010/main" val="1106250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ook&#10;&#10;Description automatically generated">
            <a:extLst>
              <a:ext uri="{FF2B5EF4-FFF2-40B4-BE49-F238E27FC236}">
                <a16:creationId xmlns:a16="http://schemas.microsoft.com/office/drawing/2014/main" id="{D9E419A5-61DD-73B8-9B0D-E78C348062D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00" r="12500"/>
          <a:stretch>
            <a:fillRect/>
          </a:stretch>
        </p:blipFill>
        <p:spPr>
          <a:xfrm rot="5400000">
            <a:off x="7453313" y="1782763"/>
            <a:ext cx="4741862" cy="4741862"/>
          </a:xfrm>
        </p:spPr>
      </p:pic>
      <p:sp>
        <p:nvSpPr>
          <p:cNvPr id="3" name="Text Placeholder 2">
            <a:extLst>
              <a:ext uri="{FF2B5EF4-FFF2-40B4-BE49-F238E27FC236}">
                <a16:creationId xmlns:a16="http://schemas.microsoft.com/office/drawing/2014/main" id="{890EF953-6FBC-4501-E710-24798366BD83}"/>
              </a:ext>
            </a:extLst>
          </p:cNvPr>
          <p:cNvSpPr>
            <a:spLocks noGrp="1"/>
          </p:cNvSpPr>
          <p:nvPr>
            <p:ph type="body" sz="quarter" idx="14"/>
          </p:nvPr>
        </p:nvSpPr>
        <p:spPr/>
        <p:txBody>
          <a:bodyPr>
            <a:normAutofit/>
          </a:bodyPr>
          <a:lstStyle/>
          <a:p>
            <a:r>
              <a:rPr lang="nb-NO"/>
              <a:t>Partikontoret lager skolering, ressurser, tips og triks til hvordan gjennomføre dørbanking </a:t>
            </a:r>
          </a:p>
          <a:p>
            <a:endParaRPr lang="nb-NO"/>
          </a:p>
          <a:p>
            <a:r>
              <a:rPr lang="nb-NO"/>
              <a:t>Kan organiseres i </a:t>
            </a:r>
            <a:r>
              <a:rPr lang="nb-NO" err="1"/>
              <a:t>Zetkin</a:t>
            </a:r>
            <a:endParaRPr lang="nb-NO"/>
          </a:p>
          <a:p>
            <a:pPr marL="0" indent="0">
              <a:buNone/>
            </a:pPr>
            <a:endParaRPr lang="nb-NO"/>
          </a:p>
          <a:p>
            <a:r>
              <a:rPr lang="nb-NO"/>
              <a:t>Skal være for å lytte, ikke tvinge SV-politikk på folk </a:t>
            </a:r>
          </a:p>
          <a:p>
            <a:pPr marL="0" indent="0">
              <a:buNone/>
            </a:pPr>
            <a:endParaRPr lang="nb-NO"/>
          </a:p>
          <a:p>
            <a:pPr marL="0" indent="0">
              <a:buNone/>
            </a:pPr>
            <a:endParaRPr lang="nb-NO"/>
          </a:p>
        </p:txBody>
      </p:sp>
      <p:sp>
        <p:nvSpPr>
          <p:cNvPr id="4" name="Title 3">
            <a:extLst>
              <a:ext uri="{FF2B5EF4-FFF2-40B4-BE49-F238E27FC236}">
                <a16:creationId xmlns:a16="http://schemas.microsoft.com/office/drawing/2014/main" id="{AA1348B4-7F07-B4DA-7D87-35C908B60BEB}"/>
              </a:ext>
            </a:extLst>
          </p:cNvPr>
          <p:cNvSpPr>
            <a:spLocks noGrp="1"/>
          </p:cNvSpPr>
          <p:nvPr>
            <p:ph type="title"/>
          </p:nvPr>
        </p:nvSpPr>
        <p:spPr/>
        <p:txBody>
          <a:bodyPr>
            <a:normAutofit/>
          </a:bodyPr>
          <a:lstStyle/>
          <a:p>
            <a:r>
              <a:rPr lang="nb-NO"/>
              <a:t>Vi snakker med folk der de bor</a:t>
            </a:r>
          </a:p>
        </p:txBody>
      </p:sp>
    </p:spTree>
    <p:extLst>
      <p:ext uri="{BB962C8B-B14F-4D97-AF65-F5344CB8AC3E}">
        <p14:creationId xmlns:p14="http://schemas.microsoft.com/office/powerpoint/2010/main" val="322680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845470-6582-1641-C848-03CE6F930876}"/>
              </a:ext>
            </a:extLst>
          </p:cNvPr>
          <p:cNvSpPr>
            <a:spLocks noGrp="1"/>
          </p:cNvSpPr>
          <p:nvPr>
            <p:ph sz="half" idx="1"/>
          </p:nvPr>
        </p:nvSpPr>
        <p:spPr>
          <a:xfrm>
            <a:off x="277793" y="1782502"/>
            <a:ext cx="5458708" cy="4734046"/>
          </a:xfrm>
        </p:spPr>
        <p:txBody>
          <a:bodyPr vert="horz" lIns="0" tIns="0" rIns="0" bIns="0" rtlCol="0">
            <a:normAutofit/>
          </a:bodyPr>
          <a:lstStyle/>
          <a:p>
            <a:pPr marL="0" indent="0">
              <a:buNone/>
            </a:pPr>
            <a:r>
              <a:rPr lang="nb-NO"/>
              <a:t>Også </a:t>
            </a:r>
            <a:r>
              <a:rPr lang="nb-NO" i="1"/>
              <a:t>før </a:t>
            </a:r>
            <a:r>
              <a:rPr lang="nb-NO"/>
              <a:t>valgkamp </a:t>
            </a:r>
          </a:p>
          <a:p>
            <a:pPr marL="0" indent="0">
              <a:buNone/>
            </a:pPr>
            <a:r>
              <a:rPr lang="nb-NO"/>
              <a:t>Fjern tersklene for å komme bort</a:t>
            </a:r>
          </a:p>
          <a:p>
            <a:pPr marL="0" indent="0">
              <a:buNone/>
            </a:pPr>
            <a:r>
              <a:rPr lang="nb-NO"/>
              <a:t>Gjør det hyggelig og gøy! </a:t>
            </a:r>
          </a:p>
          <a:p>
            <a:pPr marL="0" indent="0">
              <a:buNone/>
            </a:pPr>
            <a:endParaRPr lang="nb-NO"/>
          </a:p>
        </p:txBody>
      </p:sp>
      <p:pic>
        <p:nvPicPr>
          <p:cNvPr id="7" name="Plassholder for bilde 6" descr="Et bilde som inneholder person, klær, utendørs, gress&#10;&#10;KI-generert innhold kan være feil.">
            <a:extLst>
              <a:ext uri="{FF2B5EF4-FFF2-40B4-BE49-F238E27FC236}">
                <a16:creationId xmlns:a16="http://schemas.microsoft.com/office/drawing/2014/main" id="{269A3082-F563-E47F-C611-68F8F05BEDEB}"/>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rcRect l="22148" r="886" b="3"/>
          <a:stretch/>
        </p:blipFill>
        <p:spPr>
          <a:xfrm>
            <a:off x="6458674" y="1782502"/>
            <a:ext cx="5458708" cy="4734046"/>
          </a:xfrm>
          <a:noFill/>
        </p:spPr>
      </p:pic>
      <p:sp>
        <p:nvSpPr>
          <p:cNvPr id="4" name="Title 3">
            <a:extLst>
              <a:ext uri="{FF2B5EF4-FFF2-40B4-BE49-F238E27FC236}">
                <a16:creationId xmlns:a16="http://schemas.microsoft.com/office/drawing/2014/main" id="{47C77B97-75BE-633B-BC0B-EA6302545A27}"/>
              </a:ext>
            </a:extLst>
          </p:cNvPr>
          <p:cNvSpPr>
            <a:spLocks noGrp="1"/>
          </p:cNvSpPr>
          <p:nvPr>
            <p:ph type="title"/>
          </p:nvPr>
        </p:nvSpPr>
        <p:spPr>
          <a:xfrm>
            <a:off x="-1" y="483981"/>
            <a:ext cx="8468127" cy="763200"/>
          </a:xfrm>
        </p:spPr>
        <p:txBody>
          <a:bodyPr anchor="ctr">
            <a:normAutofit/>
          </a:bodyPr>
          <a:lstStyle/>
          <a:p>
            <a:r>
              <a:rPr lang="nb-NO"/>
              <a:t>Vi snakker med folk på stand</a:t>
            </a:r>
          </a:p>
        </p:txBody>
      </p:sp>
    </p:spTree>
    <p:extLst>
      <p:ext uri="{BB962C8B-B14F-4D97-AF65-F5344CB8AC3E}">
        <p14:creationId xmlns:p14="http://schemas.microsoft.com/office/powerpoint/2010/main" val="43360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C6B011-DDB4-412B-9522-B2AD012DE8FB}"/>
              </a:ext>
            </a:extLst>
          </p:cNvPr>
          <p:cNvSpPr>
            <a:spLocks noGrp="1"/>
          </p:cNvSpPr>
          <p:nvPr>
            <p:ph type="body" sz="quarter" idx="14"/>
          </p:nvPr>
        </p:nvSpPr>
        <p:spPr>
          <a:xfrm>
            <a:off x="451413" y="1782501"/>
            <a:ext cx="6192455" cy="4742477"/>
          </a:xfrm>
        </p:spPr>
        <p:txBody>
          <a:bodyPr vert="horz" lIns="0" tIns="0" rIns="0" bIns="0" rtlCol="0" anchor="t">
            <a:normAutofit/>
          </a:bodyPr>
          <a:lstStyle/>
          <a:p>
            <a:pPr marL="251460" indent="-251460"/>
            <a:r>
              <a:rPr lang="nb-NO" dirty="0">
                <a:latin typeface="Arial"/>
                <a:cs typeface="Arial"/>
              </a:rPr>
              <a:t>Gjør SV synlige i nærmiljøet</a:t>
            </a:r>
          </a:p>
          <a:p>
            <a:pPr marL="251460" indent="-251460"/>
            <a:r>
              <a:rPr lang="nb-NO" dirty="0">
                <a:latin typeface="Arial"/>
                <a:cs typeface="Arial"/>
              </a:rPr>
              <a:t>Ha aktiviteter som gjør at folk stopper for en prat</a:t>
            </a:r>
          </a:p>
          <a:p>
            <a:pPr marL="251460" indent="-251460"/>
            <a:r>
              <a:rPr lang="nb-NO" dirty="0">
                <a:latin typeface="Arial"/>
                <a:cs typeface="Arial"/>
              </a:rPr>
              <a:t>Målet er å vise SV som et inkluderende, hyggelig, imøtekommende og mangfoldig parti </a:t>
            </a:r>
            <a:r>
              <a:rPr lang="nb-NO" b="1" dirty="0">
                <a:latin typeface="Arial"/>
                <a:cs typeface="Arial"/>
              </a:rPr>
              <a:t>– en gjeng man får lyst til å henge med.</a:t>
            </a:r>
          </a:p>
          <a:p>
            <a:pPr marL="251460" indent="-251460"/>
            <a:r>
              <a:rPr lang="nb-NO" dirty="0">
                <a:latin typeface="Arial"/>
                <a:cs typeface="Arial"/>
              </a:rPr>
              <a:t>Bilder, grafikk og info og tips på Ressursbanken </a:t>
            </a:r>
          </a:p>
          <a:p>
            <a:pPr marL="251460" indent="-251460"/>
            <a:endParaRPr lang="nb-NO"/>
          </a:p>
        </p:txBody>
      </p:sp>
      <p:sp>
        <p:nvSpPr>
          <p:cNvPr id="2" name="Title 1">
            <a:extLst>
              <a:ext uri="{FF2B5EF4-FFF2-40B4-BE49-F238E27FC236}">
                <a16:creationId xmlns:a16="http://schemas.microsoft.com/office/drawing/2014/main" id="{2FF3DF3D-E85A-4304-A4F5-21FD5E015852}"/>
              </a:ext>
            </a:extLst>
          </p:cNvPr>
          <p:cNvSpPr>
            <a:spLocks noGrp="1"/>
          </p:cNvSpPr>
          <p:nvPr>
            <p:ph type="title"/>
          </p:nvPr>
        </p:nvSpPr>
        <p:spPr>
          <a:xfrm>
            <a:off x="-1" y="483981"/>
            <a:ext cx="8468127" cy="763200"/>
          </a:xfrm>
        </p:spPr>
        <p:txBody>
          <a:bodyPr anchor="ctr">
            <a:normAutofit/>
          </a:bodyPr>
          <a:lstStyle/>
          <a:p>
            <a:r>
              <a:rPr lang="en-US" err="1"/>
              <a:t>Gatefest</a:t>
            </a:r>
            <a:endParaRPr lang="nb-NO" dirty="0" err="1"/>
          </a:p>
        </p:txBody>
      </p:sp>
      <p:pic>
        <p:nvPicPr>
          <p:cNvPr id="3" name="Bilde 2" descr="Et bilde som inneholder kunst&#10;&#10;Innhold generert av kunstig intelligens kan være feil.">
            <a:extLst>
              <a:ext uri="{FF2B5EF4-FFF2-40B4-BE49-F238E27FC236}">
                <a16:creationId xmlns:a16="http://schemas.microsoft.com/office/drawing/2014/main" id="{0E756A23-9622-11FB-17B7-08AD38120F5A}"/>
              </a:ext>
            </a:extLst>
          </p:cNvPr>
          <p:cNvPicPr>
            <a:picLocks noChangeAspect="1"/>
          </p:cNvPicPr>
          <p:nvPr/>
        </p:nvPicPr>
        <p:blipFill>
          <a:blip r:embed="rId3"/>
          <a:stretch>
            <a:fillRect/>
          </a:stretch>
        </p:blipFill>
        <p:spPr>
          <a:xfrm>
            <a:off x="5844326" y="862178"/>
            <a:ext cx="6404163" cy="6403388"/>
          </a:xfrm>
          <a:prstGeom prst="rect">
            <a:avLst/>
          </a:prstGeom>
        </p:spPr>
      </p:pic>
    </p:spTree>
    <p:extLst>
      <p:ext uri="{BB962C8B-B14F-4D97-AF65-F5344CB8AC3E}">
        <p14:creationId xmlns:p14="http://schemas.microsoft.com/office/powerpoint/2010/main" val="14705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and person sitting on a bench&#10;&#10;Description automatically generated">
            <a:extLst>
              <a:ext uri="{FF2B5EF4-FFF2-40B4-BE49-F238E27FC236}">
                <a16:creationId xmlns:a16="http://schemas.microsoft.com/office/drawing/2014/main" id="{4D58F9AF-8568-818E-01A9-C2C686538C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9D227F3C-32E6-3321-2AAA-6E3B21FCECD5}"/>
              </a:ext>
            </a:extLst>
          </p:cNvPr>
          <p:cNvSpPr>
            <a:spLocks noGrp="1"/>
          </p:cNvSpPr>
          <p:nvPr>
            <p:ph type="body" sz="quarter" idx="14"/>
          </p:nvPr>
        </p:nvSpPr>
        <p:spPr/>
        <p:txBody>
          <a:bodyPr/>
          <a:lstStyle/>
          <a:p>
            <a:pPr marL="0" indent="0">
              <a:buNone/>
            </a:pPr>
            <a:r>
              <a:rPr lang="nb-NO"/>
              <a:t>Folk stoler mer på de de kjenner enn politikere </a:t>
            </a:r>
          </a:p>
          <a:p>
            <a:pPr marL="0" indent="0">
              <a:buNone/>
            </a:pPr>
            <a:endParaRPr lang="nb-NO"/>
          </a:p>
          <a:p>
            <a:pPr marL="0" indent="0">
              <a:buNone/>
            </a:pPr>
            <a:r>
              <a:rPr lang="nb-NO"/>
              <a:t>Det viktigste vi skal fortelle om, er vår historie: «Jeg er med i SV fordi...»</a:t>
            </a:r>
          </a:p>
        </p:txBody>
      </p:sp>
      <p:sp>
        <p:nvSpPr>
          <p:cNvPr id="4" name="Title 3">
            <a:extLst>
              <a:ext uri="{FF2B5EF4-FFF2-40B4-BE49-F238E27FC236}">
                <a16:creationId xmlns:a16="http://schemas.microsoft.com/office/drawing/2014/main" id="{DD8A77D9-092A-9844-C277-022954E6759E}"/>
              </a:ext>
            </a:extLst>
          </p:cNvPr>
          <p:cNvSpPr>
            <a:spLocks noGrp="1"/>
          </p:cNvSpPr>
          <p:nvPr>
            <p:ph type="title"/>
          </p:nvPr>
        </p:nvSpPr>
        <p:spPr/>
        <p:txBody>
          <a:bodyPr>
            <a:normAutofit/>
          </a:bodyPr>
          <a:lstStyle/>
          <a:p>
            <a:r>
              <a:rPr lang="nb-NO"/>
              <a:t>Vi snakker med folk vi kjenner</a:t>
            </a:r>
          </a:p>
        </p:txBody>
      </p:sp>
    </p:spTree>
    <p:extLst>
      <p:ext uri="{BB962C8B-B14F-4D97-AF65-F5344CB8AC3E}">
        <p14:creationId xmlns:p14="http://schemas.microsoft.com/office/powerpoint/2010/main" val="1835988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876F1B-5B99-4A19-444A-5B9EF5C69DE7}"/>
              </a:ext>
            </a:extLst>
          </p:cNvPr>
          <p:cNvSpPr>
            <a:spLocks noGrp="1"/>
          </p:cNvSpPr>
          <p:nvPr>
            <p:ph sz="half" idx="1"/>
          </p:nvPr>
        </p:nvSpPr>
        <p:spPr>
          <a:xfrm>
            <a:off x="277793" y="1782502"/>
            <a:ext cx="5458708" cy="4734046"/>
          </a:xfrm>
        </p:spPr>
        <p:txBody>
          <a:bodyPr vert="horz" lIns="0" tIns="0" rIns="0" bIns="0" rtlCol="0" anchor="t">
            <a:normAutofit/>
          </a:bodyPr>
          <a:lstStyle/>
          <a:p>
            <a:pPr marL="251460" indent="-251460"/>
            <a:r>
              <a:rPr lang="nb-NO" dirty="0">
                <a:latin typeface="Arial"/>
                <a:cs typeface="Arial"/>
              </a:rPr>
              <a:t>Ressursbanken har en rekke gode maler for ulike arrangementer </a:t>
            </a:r>
          </a:p>
          <a:p>
            <a:pPr marL="251460" indent="-251460"/>
            <a:r>
              <a:rPr lang="nb-NO" dirty="0">
                <a:latin typeface="Arial"/>
                <a:cs typeface="Arial"/>
              </a:rPr>
              <a:t>Fra duellmøter, SV-kaffe til ut i naturen med SV</a:t>
            </a:r>
          </a:p>
          <a:p>
            <a:pPr marL="251460" indent="-251460"/>
            <a:r>
              <a:rPr lang="nb-NO" dirty="0">
                <a:latin typeface="Arial"/>
                <a:cs typeface="Arial"/>
              </a:rPr>
              <a:t>Malene oppdateres fram mot valget</a:t>
            </a:r>
          </a:p>
        </p:txBody>
      </p:sp>
      <p:pic>
        <p:nvPicPr>
          <p:cNvPr id="8" name="Plassholder for bilde 7" descr="Et bilde som inneholder klær, sko, tekst, person&#10;&#10;KI-generert innhold kan være feil.">
            <a:extLst>
              <a:ext uri="{FF2B5EF4-FFF2-40B4-BE49-F238E27FC236}">
                <a16:creationId xmlns:a16="http://schemas.microsoft.com/office/drawing/2014/main" id="{D98A05A7-15F9-508D-2D9B-CD6B63C9278E}"/>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6821005" y="1782502"/>
            <a:ext cx="4734046" cy="4734046"/>
          </a:xfrm>
          <a:noFill/>
        </p:spPr>
      </p:pic>
      <p:sp>
        <p:nvSpPr>
          <p:cNvPr id="4" name="Title 3">
            <a:extLst>
              <a:ext uri="{FF2B5EF4-FFF2-40B4-BE49-F238E27FC236}">
                <a16:creationId xmlns:a16="http://schemas.microsoft.com/office/drawing/2014/main" id="{F848172B-5E2C-CED3-AAC2-35F7862DEACF}"/>
              </a:ext>
            </a:extLst>
          </p:cNvPr>
          <p:cNvSpPr>
            <a:spLocks noGrp="1"/>
          </p:cNvSpPr>
          <p:nvPr>
            <p:ph type="title"/>
          </p:nvPr>
        </p:nvSpPr>
        <p:spPr>
          <a:xfrm>
            <a:off x="-1" y="483981"/>
            <a:ext cx="8468127" cy="763200"/>
          </a:xfrm>
        </p:spPr>
        <p:txBody>
          <a:bodyPr anchor="ctr">
            <a:normAutofit/>
          </a:bodyPr>
          <a:lstStyle/>
          <a:p>
            <a:r>
              <a:rPr lang="nb-NO" dirty="0"/>
              <a:t>Flere arrangementer</a:t>
            </a:r>
          </a:p>
        </p:txBody>
      </p:sp>
    </p:spTree>
    <p:extLst>
      <p:ext uri="{BB962C8B-B14F-4D97-AF65-F5344CB8AC3E}">
        <p14:creationId xmlns:p14="http://schemas.microsoft.com/office/powerpoint/2010/main" val="3577337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a photo&#10;&#10;Description generated with very high confidence">
            <a:extLst>
              <a:ext uri="{FF2B5EF4-FFF2-40B4-BE49-F238E27FC236}">
                <a16:creationId xmlns:a16="http://schemas.microsoft.com/office/drawing/2014/main" id="{821BD411-F6EA-4EFA-984C-3BA6E68A93E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4" name="Text Placeholder 3">
            <a:extLst>
              <a:ext uri="{FF2B5EF4-FFF2-40B4-BE49-F238E27FC236}">
                <a16:creationId xmlns:a16="http://schemas.microsoft.com/office/drawing/2014/main" id="{D48CA1B6-8019-4C38-9726-D093A2DFECF9}"/>
              </a:ext>
            </a:extLst>
          </p:cNvPr>
          <p:cNvSpPr>
            <a:spLocks noGrp="1"/>
          </p:cNvSpPr>
          <p:nvPr>
            <p:ph type="body" sz="quarter" idx="14"/>
          </p:nvPr>
        </p:nvSpPr>
        <p:spPr/>
        <p:txBody>
          <a:bodyPr vert="horz" lIns="0" tIns="0" rIns="0" bIns="0" rtlCol="0" anchor="t">
            <a:normAutofit/>
          </a:bodyPr>
          <a:lstStyle/>
          <a:p>
            <a:r>
              <a:rPr lang="nb-NO"/>
              <a:t>Har SU lokallag? Om ikke, kanskje de har medlemmer?</a:t>
            </a:r>
          </a:p>
          <a:p>
            <a:r>
              <a:rPr lang="nb-NO"/>
              <a:t>Bistå praktisk til skolevalget.</a:t>
            </a:r>
          </a:p>
          <a:p>
            <a:r>
              <a:rPr lang="nb-NO"/>
              <a:t>Inkluder, men respekter at SU også kjører sin egen valgkamp.</a:t>
            </a:r>
          </a:p>
        </p:txBody>
      </p:sp>
      <p:sp>
        <p:nvSpPr>
          <p:cNvPr id="2" name="Title 1">
            <a:extLst>
              <a:ext uri="{FF2B5EF4-FFF2-40B4-BE49-F238E27FC236}">
                <a16:creationId xmlns:a16="http://schemas.microsoft.com/office/drawing/2014/main" id="{1A9F8012-5AD5-4B22-9E36-21F88FEAFC29}"/>
              </a:ext>
            </a:extLst>
          </p:cNvPr>
          <p:cNvSpPr>
            <a:spLocks noGrp="1"/>
          </p:cNvSpPr>
          <p:nvPr>
            <p:ph type="title"/>
          </p:nvPr>
        </p:nvSpPr>
        <p:spPr/>
        <p:txBody>
          <a:bodyPr/>
          <a:lstStyle/>
          <a:p>
            <a:r>
              <a:rPr lang="nb-NO">
                <a:cs typeface="Calibri"/>
              </a:rPr>
              <a:t>SU og skolevalget</a:t>
            </a:r>
            <a:endParaRPr lang="nb-NO"/>
          </a:p>
        </p:txBody>
      </p:sp>
    </p:spTree>
    <p:extLst>
      <p:ext uri="{BB962C8B-B14F-4D97-AF65-F5344CB8AC3E}">
        <p14:creationId xmlns:p14="http://schemas.microsoft.com/office/powerpoint/2010/main" val="16998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standing next to a sign&#10;&#10;Description automatically generated">
            <a:extLst>
              <a:ext uri="{FF2B5EF4-FFF2-40B4-BE49-F238E27FC236}">
                <a16:creationId xmlns:a16="http://schemas.microsoft.com/office/drawing/2014/main" id="{D6B13F13-0462-9AEC-6114-1D2E6D01772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25689" r="2" b="9269"/>
          <a:stretch/>
        </p:blipFill>
        <p:spPr>
          <a:xfrm>
            <a:off x="277793" y="1782502"/>
            <a:ext cx="5458708" cy="4734046"/>
          </a:xfrm>
          <a:noFill/>
        </p:spPr>
      </p:pic>
      <p:sp>
        <p:nvSpPr>
          <p:cNvPr id="6" name="Text Placeholder 5">
            <a:extLst>
              <a:ext uri="{FF2B5EF4-FFF2-40B4-BE49-F238E27FC236}">
                <a16:creationId xmlns:a16="http://schemas.microsoft.com/office/drawing/2014/main" id="{DA83FF9C-D8FC-39F4-2938-BA6077237771}"/>
              </a:ext>
            </a:extLst>
          </p:cNvPr>
          <p:cNvSpPr>
            <a:spLocks noGrp="1"/>
          </p:cNvSpPr>
          <p:nvPr>
            <p:ph sz="half" idx="10"/>
          </p:nvPr>
        </p:nvSpPr>
        <p:spPr>
          <a:xfrm>
            <a:off x="6458674" y="1782502"/>
            <a:ext cx="5458708" cy="4734046"/>
          </a:xfrm>
        </p:spPr>
        <p:txBody>
          <a:bodyPr>
            <a:normAutofit/>
          </a:bodyPr>
          <a:lstStyle/>
          <a:p>
            <a:pPr rtl="0" fontAlgn="base">
              <a:lnSpc>
                <a:spcPct val="150000"/>
              </a:lnSpc>
            </a:pPr>
            <a:endParaRPr lang="nb-NO" sz="2000" b="0" i="0" u="none" strike="noStrike">
              <a:effectLst/>
            </a:endParaRPr>
          </a:p>
          <a:p>
            <a:pPr rtl="0" fontAlgn="base">
              <a:lnSpc>
                <a:spcPct val="150000"/>
              </a:lnSpc>
            </a:pPr>
            <a:r>
              <a:rPr lang="nb-NO"/>
              <a:t>Minikampanjer: 8. mars, 1. mai og Verdens miljødag 5. juni. </a:t>
            </a:r>
          </a:p>
          <a:p>
            <a:pPr rtl="0" fontAlgn="base">
              <a:lnSpc>
                <a:spcPct val="150000"/>
              </a:lnSpc>
            </a:pPr>
            <a:r>
              <a:rPr lang="nb-NO"/>
              <a:t>Uken før legger vi ut materiell som kan deles ut/i sosiale medier i Brandmaster og Ressursbanken. </a:t>
            </a:r>
          </a:p>
        </p:txBody>
      </p:sp>
      <p:sp>
        <p:nvSpPr>
          <p:cNvPr id="4" name="Title 3">
            <a:extLst>
              <a:ext uri="{FF2B5EF4-FFF2-40B4-BE49-F238E27FC236}">
                <a16:creationId xmlns:a16="http://schemas.microsoft.com/office/drawing/2014/main" id="{593867FC-A8C8-CF0D-C403-12B9A2241E3D}"/>
              </a:ext>
            </a:extLst>
          </p:cNvPr>
          <p:cNvSpPr>
            <a:spLocks noGrp="1"/>
          </p:cNvSpPr>
          <p:nvPr>
            <p:ph type="title"/>
          </p:nvPr>
        </p:nvSpPr>
        <p:spPr>
          <a:xfrm>
            <a:off x="-1" y="483981"/>
            <a:ext cx="8468127" cy="763200"/>
          </a:xfrm>
        </p:spPr>
        <p:txBody>
          <a:bodyPr anchor="ctr">
            <a:normAutofit/>
          </a:bodyPr>
          <a:lstStyle/>
          <a:p>
            <a:r>
              <a:rPr lang="nb-NO"/>
              <a:t>Merkedager</a:t>
            </a:r>
          </a:p>
        </p:txBody>
      </p:sp>
    </p:spTree>
    <p:extLst>
      <p:ext uri="{BB962C8B-B14F-4D97-AF65-F5344CB8AC3E}">
        <p14:creationId xmlns:p14="http://schemas.microsoft.com/office/powerpoint/2010/main" val="2624683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AC4D0032-103E-B04F-AF3F-53DE345E2D56}"/>
              </a:ext>
            </a:extLst>
          </p:cNvPr>
          <p:cNvSpPr>
            <a:spLocks noGrp="1"/>
          </p:cNvSpPr>
          <p:nvPr>
            <p:ph type="pic" sz="quarter" idx="13"/>
          </p:nvPr>
        </p:nvSpPr>
        <p:spPr/>
        <p:txBody>
          <a:bodyPr/>
          <a:lstStyle/>
          <a:p>
            <a:endParaRPr lang="nb-NO"/>
          </a:p>
        </p:txBody>
      </p:sp>
      <p:sp>
        <p:nvSpPr>
          <p:cNvPr id="3" name="Content Placeholder 2">
            <a:extLst>
              <a:ext uri="{FF2B5EF4-FFF2-40B4-BE49-F238E27FC236}">
                <a16:creationId xmlns:a16="http://schemas.microsoft.com/office/drawing/2014/main" id="{67B7E8D3-DC8B-B540-8415-AC533C8B1A90}"/>
              </a:ext>
            </a:extLst>
          </p:cNvPr>
          <p:cNvSpPr>
            <a:spLocks noGrp="1"/>
          </p:cNvSpPr>
          <p:nvPr>
            <p:ph type="body" sz="quarter" idx="14"/>
          </p:nvPr>
        </p:nvSpPr>
        <p:spPr/>
        <p:txBody>
          <a:bodyPr vert="horz" lIns="0" tIns="0" rIns="0" bIns="0" rtlCol="0" anchor="t">
            <a:noAutofit/>
          </a:bodyPr>
          <a:lstStyle/>
          <a:p>
            <a:pPr>
              <a:lnSpc>
                <a:spcPct val="150000"/>
              </a:lnSpc>
            </a:pPr>
            <a:r>
              <a:rPr lang="nb-NO" sz="2400"/>
              <a:t>Det legges opp til aksjonsdager gjennom valgkampen</a:t>
            </a:r>
          </a:p>
          <a:p>
            <a:pPr>
              <a:lnSpc>
                <a:spcPct val="150000"/>
              </a:lnSpc>
            </a:pPr>
            <a:r>
              <a:rPr lang="nb-NO" sz="2400"/>
              <a:t>Følg med på «</a:t>
            </a:r>
            <a:r>
              <a:rPr lang="nb-NO" sz="2400" err="1"/>
              <a:t>Årshjul</a:t>
            </a:r>
            <a:r>
              <a:rPr lang="nb-NO" sz="2400"/>
              <a:t> 2025» i Ressursbanken</a:t>
            </a:r>
          </a:p>
        </p:txBody>
      </p:sp>
      <p:sp>
        <p:nvSpPr>
          <p:cNvPr id="2" name="Title 1">
            <a:extLst>
              <a:ext uri="{FF2B5EF4-FFF2-40B4-BE49-F238E27FC236}">
                <a16:creationId xmlns:a16="http://schemas.microsoft.com/office/drawing/2014/main" id="{A0294A48-8756-B347-AD2E-A6E06FB1D0C2}"/>
              </a:ext>
            </a:extLst>
          </p:cNvPr>
          <p:cNvSpPr>
            <a:spLocks noGrp="1"/>
          </p:cNvSpPr>
          <p:nvPr>
            <p:ph type="title"/>
          </p:nvPr>
        </p:nvSpPr>
        <p:spPr/>
        <p:txBody>
          <a:bodyPr anchor="ctr">
            <a:normAutofit/>
          </a:bodyPr>
          <a:lstStyle/>
          <a:p>
            <a:r>
              <a:rPr lang="nb-NO"/>
              <a:t>Nasjonale aksjonsdager</a:t>
            </a:r>
          </a:p>
        </p:txBody>
      </p:sp>
      <p:pic>
        <p:nvPicPr>
          <p:cNvPr id="4" name="Content Placeholder 5" descr="A group of people posing for the camera&#10;&#10;Description automatically generated">
            <a:extLst>
              <a:ext uri="{FF2B5EF4-FFF2-40B4-BE49-F238E27FC236}">
                <a16:creationId xmlns:a16="http://schemas.microsoft.com/office/drawing/2014/main" id="{27C22A72-0E4A-0F4B-9413-64B47C000F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6736467" y="1782502"/>
            <a:ext cx="5458708" cy="4734046"/>
          </a:xfrm>
          <a:prstGeom prst="rect">
            <a:avLst/>
          </a:prstGeom>
          <a:noFill/>
        </p:spPr>
      </p:pic>
    </p:spTree>
    <p:extLst>
      <p:ext uri="{BB962C8B-B14F-4D97-AF65-F5344CB8AC3E}">
        <p14:creationId xmlns:p14="http://schemas.microsoft.com/office/powerpoint/2010/main" val="52390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VSVs historie - SV">
            <a:extLst>
              <a:ext uri="{FF2B5EF4-FFF2-40B4-BE49-F238E27FC236}">
                <a16:creationId xmlns:a16="http://schemas.microsoft.com/office/drawing/2014/main" id="{297420B3-8024-B424-5CC8-88BDC265FB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0231" y="1782502"/>
            <a:ext cx="3313832" cy="4734046"/>
          </a:xfrm>
          <a:prstGeom prst="rect">
            <a:avLst/>
          </a:prstGeom>
          <a:noFill/>
        </p:spPr>
      </p:pic>
      <p:sp>
        <p:nvSpPr>
          <p:cNvPr id="2" name="Plassholder for innhold 1">
            <a:extLst>
              <a:ext uri="{FF2B5EF4-FFF2-40B4-BE49-F238E27FC236}">
                <a16:creationId xmlns:a16="http://schemas.microsoft.com/office/drawing/2014/main" id="{038C0A3C-6BC6-8458-C7F1-B9833372DA3E}"/>
              </a:ext>
            </a:extLst>
          </p:cNvPr>
          <p:cNvSpPr>
            <a:spLocks noGrp="1"/>
          </p:cNvSpPr>
          <p:nvPr>
            <p:ph sz="half" idx="10"/>
          </p:nvPr>
        </p:nvSpPr>
        <p:spPr>
          <a:xfrm>
            <a:off x="5058499" y="1836216"/>
            <a:ext cx="5458708" cy="4734046"/>
          </a:xfrm>
        </p:spPr>
        <p:txBody>
          <a:bodyPr vert="horz" lIns="0" tIns="0" rIns="0" bIns="0" rtlCol="0" anchor="t">
            <a:normAutofit/>
          </a:bodyPr>
          <a:lstStyle/>
          <a:p>
            <a:pPr marL="0" indent="0">
              <a:lnSpc>
                <a:spcPct val="90000"/>
              </a:lnSpc>
              <a:spcBef>
                <a:spcPts val="1000"/>
              </a:spcBef>
              <a:spcAft>
                <a:spcPts val="800"/>
              </a:spcAft>
              <a:buNone/>
            </a:pPr>
            <a:r>
              <a:rPr lang="nb-NO" dirty="0"/>
              <a:t>Å få ned forskjellene i makt og rikdom og å trygge miljøet er de viktigste sakene i vår tid.</a:t>
            </a:r>
          </a:p>
          <a:p>
            <a:pPr marL="0" indent="0">
              <a:lnSpc>
                <a:spcPct val="90000"/>
              </a:lnSpc>
              <a:spcBef>
                <a:spcPts val="1000"/>
              </a:spcBef>
              <a:spcAft>
                <a:spcPts val="800"/>
              </a:spcAft>
              <a:buNone/>
            </a:pPr>
            <a:endParaRPr lang="nb-NO" dirty="0">
              <a:ea typeface="Calibri" panose="020F0502020204030204"/>
              <a:cs typeface="Calibri" panose="020F0502020204030204"/>
            </a:endParaRPr>
          </a:p>
          <a:p>
            <a:pPr marL="0" indent="0">
              <a:spcAft>
                <a:spcPts val="800"/>
              </a:spcAft>
              <a:buNone/>
            </a:pPr>
            <a:r>
              <a:rPr lang="nb-NO" dirty="0"/>
              <a:t>Derfor er de også de viktigste sakene i det arbeidet som SV gjør, både lokalt og nasjonalt. </a:t>
            </a:r>
          </a:p>
          <a:p>
            <a:pPr marL="0" indent="0">
              <a:spcAft>
                <a:spcPts val="800"/>
              </a:spcAft>
              <a:buNone/>
            </a:pPr>
            <a:endParaRPr lang="nb-NO" dirty="0"/>
          </a:p>
          <a:p>
            <a:pPr marL="0" indent="0">
              <a:lnSpc>
                <a:spcPct val="90000"/>
              </a:lnSpc>
              <a:spcBef>
                <a:spcPts val="1000"/>
              </a:spcBef>
              <a:spcAft>
                <a:spcPts val="800"/>
              </a:spcAft>
              <a:buNone/>
            </a:pPr>
            <a:endParaRPr lang="en-US" dirty="0">
              <a:ea typeface="Calibri" panose="020F0502020204030204"/>
              <a:cs typeface="Calibri" panose="020F0502020204030204"/>
            </a:endParaRPr>
          </a:p>
          <a:p>
            <a:pPr marL="0" indent="0">
              <a:spcAft>
                <a:spcPts val="800"/>
              </a:spcAft>
              <a:buNone/>
            </a:pPr>
            <a:endParaRPr lang="nb-NO" dirty="0"/>
          </a:p>
        </p:txBody>
      </p:sp>
      <p:sp>
        <p:nvSpPr>
          <p:cNvPr id="3" name="Tittel 2">
            <a:extLst>
              <a:ext uri="{FF2B5EF4-FFF2-40B4-BE49-F238E27FC236}">
                <a16:creationId xmlns:a16="http://schemas.microsoft.com/office/drawing/2014/main" id="{C9891724-9893-224F-4C8C-9E4A2E003753}"/>
              </a:ext>
            </a:extLst>
          </p:cNvPr>
          <p:cNvSpPr>
            <a:spLocks noGrp="1"/>
          </p:cNvSpPr>
          <p:nvPr>
            <p:ph type="title"/>
          </p:nvPr>
        </p:nvSpPr>
        <p:spPr>
          <a:xfrm>
            <a:off x="-1" y="483981"/>
            <a:ext cx="8468127" cy="763200"/>
          </a:xfrm>
        </p:spPr>
        <p:txBody>
          <a:bodyPr anchor="ctr">
            <a:normAutofit/>
          </a:bodyPr>
          <a:lstStyle/>
          <a:p>
            <a:r>
              <a:rPr lang="nb-NO" sz="3500"/>
              <a:t>SVs hovedsaker valgkampen 2025 </a:t>
            </a:r>
          </a:p>
        </p:txBody>
      </p:sp>
    </p:spTree>
    <p:extLst>
      <p:ext uri="{BB962C8B-B14F-4D97-AF65-F5344CB8AC3E}">
        <p14:creationId xmlns:p14="http://schemas.microsoft.com/office/powerpoint/2010/main" val="1098550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err="1"/>
              <a:t>Valgkamp</a:t>
            </a:r>
            <a:r>
              <a:rPr lang="nn-NO"/>
              <a:t>-materiell</a:t>
            </a:r>
          </a:p>
        </p:txBody>
      </p:sp>
      <p:sp>
        <p:nvSpPr>
          <p:cNvPr id="4" name="Plassholder for bilde 3">
            <a:extLst>
              <a:ext uri="{FF2B5EF4-FFF2-40B4-BE49-F238E27FC236}">
                <a16:creationId xmlns:a16="http://schemas.microsoft.com/office/drawing/2014/main" id="{2C07BF77-15D6-5C42-AE75-3248BDF1386D}"/>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69223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DCDD8-2E6F-4367-8BB8-0D78AAE48363}"/>
              </a:ext>
            </a:extLst>
          </p:cNvPr>
          <p:cNvSpPr>
            <a:spLocks noGrp="1"/>
          </p:cNvSpPr>
          <p:nvPr>
            <p:ph idx="1"/>
          </p:nvPr>
        </p:nvSpPr>
        <p:spPr/>
        <p:txBody>
          <a:bodyPr vert="horz" lIns="0" tIns="0" rIns="0" bIns="0" rtlCol="0" anchor="t">
            <a:normAutofit/>
          </a:bodyPr>
          <a:lstStyle/>
          <a:p>
            <a:pPr marL="251460" indent="-251460"/>
            <a:r>
              <a:rPr lang="nb-NO" dirty="0">
                <a:latin typeface="Arial"/>
                <a:ea typeface="+mn-lt"/>
                <a:cs typeface="+mn-lt"/>
              </a:rPr>
              <a:t>Subsidiert valgkamppakke.</a:t>
            </a:r>
            <a:endParaRPr lang="nb-NO" dirty="0">
              <a:latin typeface="Arial"/>
              <a:cs typeface="Calibri"/>
            </a:endParaRPr>
          </a:p>
          <a:p>
            <a:pPr marL="251460" indent="-251460"/>
            <a:r>
              <a:rPr lang="nb-NO" dirty="0">
                <a:latin typeface="Arial"/>
                <a:ea typeface="+mn-lt"/>
                <a:cs typeface="+mn-lt"/>
              </a:rPr>
              <a:t>Finnes i 3 størrelser.</a:t>
            </a:r>
            <a:endParaRPr lang="nb-NO" dirty="0">
              <a:latin typeface="Arial"/>
            </a:endParaRPr>
          </a:p>
          <a:p>
            <a:pPr marL="251460" indent="-251460"/>
            <a:r>
              <a:rPr lang="nb-NO" dirty="0">
                <a:latin typeface="Arial"/>
                <a:ea typeface="+mn-lt"/>
                <a:cs typeface="+mn-lt"/>
              </a:rPr>
              <a:t>Inneholder blant annet t-skjorter, jakke, strykemerker, løpesedler, </a:t>
            </a:r>
            <a:r>
              <a:rPr lang="nb-NO" dirty="0" err="1">
                <a:latin typeface="Arial"/>
                <a:ea typeface="+mn-lt"/>
                <a:cs typeface="+mn-lt"/>
              </a:rPr>
              <a:t>buttons</a:t>
            </a:r>
            <a:r>
              <a:rPr lang="nb-NO" dirty="0">
                <a:latin typeface="Arial"/>
                <a:ea typeface="+mn-lt"/>
                <a:cs typeface="+mn-lt"/>
              </a:rPr>
              <a:t> og pappkrus.</a:t>
            </a:r>
          </a:p>
          <a:p>
            <a:pPr marL="251460" indent="-251460"/>
            <a:r>
              <a:rPr lang="nb-NO" dirty="0">
                <a:latin typeface="Arial"/>
                <a:ea typeface="+mn-lt"/>
                <a:cs typeface="+mn-lt"/>
              </a:rPr>
              <a:t>Frist for påmelding er 25.april, sendes innen 1.juni.</a:t>
            </a:r>
          </a:p>
        </p:txBody>
      </p:sp>
      <p:sp>
        <p:nvSpPr>
          <p:cNvPr id="2" name="Title 1">
            <a:extLst>
              <a:ext uri="{FF2B5EF4-FFF2-40B4-BE49-F238E27FC236}">
                <a16:creationId xmlns:a16="http://schemas.microsoft.com/office/drawing/2014/main" id="{5EFB553A-7FAF-4328-BDF4-F5E9B3423168}"/>
              </a:ext>
            </a:extLst>
          </p:cNvPr>
          <p:cNvSpPr>
            <a:spLocks noGrp="1"/>
          </p:cNvSpPr>
          <p:nvPr>
            <p:ph type="title"/>
          </p:nvPr>
        </p:nvSpPr>
        <p:spPr/>
        <p:txBody>
          <a:bodyPr/>
          <a:lstStyle/>
          <a:p>
            <a:r>
              <a:rPr lang="en-US" err="1">
                <a:cs typeface="Calibri"/>
              </a:rPr>
              <a:t>Valgkamppakka</a:t>
            </a:r>
            <a:endParaRPr lang="en-US"/>
          </a:p>
        </p:txBody>
      </p:sp>
    </p:spTree>
    <p:extLst>
      <p:ext uri="{BB962C8B-B14F-4D97-AF65-F5344CB8AC3E}">
        <p14:creationId xmlns:p14="http://schemas.microsoft.com/office/powerpoint/2010/main" val="3597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41734-CBA8-4E90-A078-93A2379CFBD2}"/>
              </a:ext>
            </a:extLst>
          </p:cNvPr>
          <p:cNvSpPr>
            <a:spLocks noGrp="1"/>
          </p:cNvSpPr>
          <p:nvPr>
            <p:ph type="body" sz="quarter" idx="14"/>
          </p:nvPr>
        </p:nvSpPr>
        <p:spPr/>
        <p:txBody>
          <a:bodyPr vert="horz" lIns="0" tIns="0" rIns="0" bIns="0" rtlCol="0" anchor="t">
            <a:normAutofit/>
          </a:bodyPr>
          <a:lstStyle/>
          <a:p>
            <a:r>
              <a:rPr lang="en-US" dirty="0" err="1">
                <a:latin typeface="Arial"/>
                <a:cs typeface="Arial"/>
              </a:rPr>
              <a:t>Materiell</a:t>
            </a:r>
            <a:r>
              <a:rPr lang="en-US" dirty="0">
                <a:latin typeface="Arial"/>
                <a:cs typeface="Arial"/>
              </a:rPr>
              <a:t> </a:t>
            </a:r>
            <a:r>
              <a:rPr lang="en-US" dirty="0" err="1">
                <a:latin typeface="Arial"/>
                <a:cs typeface="Arial"/>
              </a:rPr>
              <a:t>blir</a:t>
            </a:r>
            <a:r>
              <a:rPr lang="en-US" dirty="0">
                <a:latin typeface="Arial"/>
                <a:cs typeface="Arial"/>
              </a:rPr>
              <a:t> </a:t>
            </a:r>
            <a:r>
              <a:rPr lang="en-US" dirty="0" err="1">
                <a:latin typeface="Arial"/>
                <a:cs typeface="Arial"/>
              </a:rPr>
              <a:t>lagt</a:t>
            </a:r>
            <a:r>
              <a:rPr lang="en-US" dirty="0">
                <a:latin typeface="Arial"/>
                <a:cs typeface="Arial"/>
              </a:rPr>
              <a:t> </a:t>
            </a:r>
            <a:r>
              <a:rPr lang="en-US" dirty="0" err="1">
                <a:latin typeface="Arial"/>
                <a:cs typeface="Arial"/>
              </a:rPr>
              <a:t>ut</a:t>
            </a:r>
            <a:r>
              <a:rPr lang="en-US" dirty="0">
                <a:latin typeface="Arial"/>
                <a:cs typeface="Arial"/>
              </a:rPr>
              <a:t> i </a:t>
            </a:r>
            <a:r>
              <a:rPr lang="en-US" dirty="0" err="1">
                <a:latin typeface="Arial"/>
                <a:cs typeface="Arial"/>
              </a:rPr>
              <a:t>nettbutikken</a:t>
            </a:r>
            <a:r>
              <a:rPr lang="en-US" dirty="0">
                <a:latin typeface="Arial"/>
                <a:cs typeface="Arial"/>
              </a:rPr>
              <a:t> </a:t>
            </a:r>
            <a:r>
              <a:rPr lang="en-US" dirty="0" err="1">
                <a:latin typeface="Arial"/>
                <a:cs typeface="Arial"/>
              </a:rPr>
              <a:t>fortløpende</a:t>
            </a:r>
            <a:r>
              <a:rPr lang="en-US" dirty="0">
                <a:latin typeface="Arial"/>
                <a:cs typeface="Arial"/>
              </a:rPr>
              <a:t> </a:t>
            </a:r>
            <a:r>
              <a:rPr lang="en-US" dirty="0" err="1">
                <a:latin typeface="Arial"/>
                <a:cs typeface="Arial"/>
              </a:rPr>
              <a:t>etter</a:t>
            </a:r>
            <a:r>
              <a:rPr lang="en-US" dirty="0">
                <a:latin typeface="Arial"/>
                <a:cs typeface="Arial"/>
              </a:rPr>
              <a:t> </a:t>
            </a:r>
            <a:r>
              <a:rPr lang="en-US" dirty="0" err="1">
                <a:latin typeface="Arial"/>
                <a:cs typeface="Arial"/>
              </a:rPr>
              <a:t>landsmøtet</a:t>
            </a:r>
            <a:endParaRPr lang="en-US" dirty="0">
              <a:latin typeface="Arial"/>
              <a:cs typeface="Arial"/>
            </a:endParaRPr>
          </a:p>
          <a:p>
            <a:pPr marL="251460" indent="-251460"/>
            <a:r>
              <a:rPr lang="nb-NO" dirty="0">
                <a:latin typeface="Arial"/>
                <a:cs typeface="Arial"/>
              </a:rPr>
              <a:t>T-skjorter, </a:t>
            </a:r>
            <a:r>
              <a:rPr lang="nb-NO" dirty="0" err="1">
                <a:latin typeface="Arial"/>
                <a:cs typeface="Arial"/>
              </a:rPr>
              <a:t>standmateriell</a:t>
            </a:r>
            <a:r>
              <a:rPr lang="nb-NO" dirty="0">
                <a:latin typeface="Arial"/>
                <a:cs typeface="Arial"/>
              </a:rPr>
              <a:t>, karameller, roll-</a:t>
            </a:r>
            <a:r>
              <a:rPr lang="nb-NO" dirty="0" err="1">
                <a:latin typeface="Arial"/>
                <a:cs typeface="Arial"/>
              </a:rPr>
              <a:t>ups</a:t>
            </a:r>
            <a:r>
              <a:rPr lang="nb-NO" dirty="0">
                <a:latin typeface="Arial"/>
                <a:cs typeface="Arial"/>
              </a:rPr>
              <a:t>, beachflagg med mer</a:t>
            </a:r>
            <a:endParaRPr lang="en-US" dirty="0">
              <a:latin typeface="Arial"/>
              <a:cs typeface="Arial"/>
            </a:endParaRPr>
          </a:p>
          <a:p>
            <a:r>
              <a:rPr lang="nb-NO" dirty="0">
                <a:latin typeface="Arial"/>
                <a:cs typeface="Arial"/>
              </a:rPr>
              <a:t>Du finner lenke til nettbutikken på sv.no</a:t>
            </a:r>
            <a:endParaRPr lang="nb-NO" dirty="0"/>
          </a:p>
          <a:p>
            <a:pPr marL="251460" indent="-251460"/>
            <a:endParaRPr lang="nb-NO" dirty="0"/>
          </a:p>
        </p:txBody>
      </p:sp>
      <p:sp>
        <p:nvSpPr>
          <p:cNvPr id="2" name="Title 1">
            <a:extLst>
              <a:ext uri="{FF2B5EF4-FFF2-40B4-BE49-F238E27FC236}">
                <a16:creationId xmlns:a16="http://schemas.microsoft.com/office/drawing/2014/main" id="{5F1CFADC-C053-4D97-9C60-AB2CB5FA9D5A}"/>
              </a:ext>
            </a:extLst>
          </p:cNvPr>
          <p:cNvSpPr>
            <a:spLocks noGrp="1"/>
          </p:cNvSpPr>
          <p:nvPr>
            <p:ph type="title"/>
          </p:nvPr>
        </p:nvSpPr>
        <p:spPr/>
        <p:txBody>
          <a:bodyPr anchor="ctr">
            <a:normAutofit/>
          </a:bodyPr>
          <a:lstStyle/>
          <a:p>
            <a:r>
              <a:rPr lang="en-US" err="1"/>
              <a:t>Nettbutikken</a:t>
            </a:r>
            <a:endParaRPr lang="en-US"/>
          </a:p>
        </p:txBody>
      </p:sp>
      <p:pic>
        <p:nvPicPr>
          <p:cNvPr id="3" name="Picture 4" descr="A picture containing graphical user interface&#10;&#10;Description automatically generated">
            <a:extLst>
              <a:ext uri="{FF2B5EF4-FFF2-40B4-BE49-F238E27FC236}">
                <a16:creationId xmlns:a16="http://schemas.microsoft.com/office/drawing/2014/main" id="{90237830-021A-4A0E-A8C9-6576CD2C95DD}"/>
              </a:ext>
            </a:extLst>
          </p:cNvPr>
          <p:cNvPicPr>
            <a:picLocks noChangeAspect="1"/>
          </p:cNvPicPr>
          <p:nvPr/>
        </p:nvPicPr>
        <p:blipFill>
          <a:blip r:embed="rId3"/>
          <a:stretch>
            <a:fillRect/>
          </a:stretch>
        </p:blipFill>
        <p:spPr>
          <a:xfrm>
            <a:off x="6871548" y="1493504"/>
            <a:ext cx="5180087" cy="4366489"/>
          </a:xfrm>
          <a:prstGeom prst="rect">
            <a:avLst/>
          </a:prstGeom>
        </p:spPr>
      </p:pic>
    </p:spTree>
    <p:extLst>
      <p:ext uri="{BB962C8B-B14F-4D97-AF65-F5344CB8AC3E}">
        <p14:creationId xmlns:p14="http://schemas.microsoft.com/office/powerpoint/2010/main" val="14744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t>Økonomi i </a:t>
            </a:r>
            <a:r>
              <a:rPr lang="nn-NO" err="1"/>
              <a:t>valgkampen</a:t>
            </a:r>
            <a:endParaRPr lang="nn-NO"/>
          </a:p>
        </p:txBody>
      </p:sp>
      <p:sp>
        <p:nvSpPr>
          <p:cNvPr id="4" name="Plassholder for bilde 3">
            <a:extLst>
              <a:ext uri="{FF2B5EF4-FFF2-40B4-BE49-F238E27FC236}">
                <a16:creationId xmlns:a16="http://schemas.microsoft.com/office/drawing/2014/main" id="{9BC68958-D3A0-C24C-869F-A17639361701}"/>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3439955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ete 6">
            <a:extLst>
              <a:ext uri="{FF2B5EF4-FFF2-40B4-BE49-F238E27FC236}">
                <a16:creationId xmlns:a16="http://schemas.microsoft.com/office/drawing/2014/main" id="{F0C3DDD3-0812-2579-91E8-568269340CE0}"/>
              </a:ext>
            </a:extLst>
          </p:cNvPr>
          <p:cNvPicPr>
            <a:picLocks noGrp="1" noChangeAspect="1"/>
          </p:cNvPicPr>
          <p:nvPr>
            <p:ph type="pic" sz="quarter" idx="13"/>
          </p:nvPr>
        </p:nvPicPr>
        <p:blipFill rotWithShape="1">
          <a:blip r:embed="rId3"/>
          <a:srcRect/>
          <a:stretch/>
        </p:blipFill>
        <p:spPr/>
      </p:pic>
      <p:sp>
        <p:nvSpPr>
          <p:cNvPr id="3" name="Plassholder for tekst 2">
            <a:extLst>
              <a:ext uri="{FF2B5EF4-FFF2-40B4-BE49-F238E27FC236}">
                <a16:creationId xmlns:a16="http://schemas.microsoft.com/office/drawing/2014/main" id="{E2AA511F-29E6-7C40-A2A6-44BE95701223}"/>
              </a:ext>
            </a:extLst>
          </p:cNvPr>
          <p:cNvSpPr>
            <a:spLocks noGrp="1"/>
          </p:cNvSpPr>
          <p:nvPr>
            <p:ph type="body" sz="quarter" idx="14"/>
          </p:nvPr>
        </p:nvSpPr>
        <p:spPr>
          <a:xfrm>
            <a:off x="451413" y="1806564"/>
            <a:ext cx="6192455" cy="4742477"/>
          </a:xfrm>
        </p:spPr>
        <p:txBody>
          <a:bodyPr vert="horz" lIns="0" tIns="0" rIns="0" bIns="0" rtlCol="0" anchor="t">
            <a:normAutofit/>
          </a:bodyPr>
          <a:lstStyle/>
          <a:p>
            <a:pPr marL="0" indent="0">
              <a:buNone/>
            </a:pPr>
            <a:r>
              <a:rPr lang="nb-NO" b="1" dirty="0"/>
              <a:t>Husk å budsjettere for valgkamp, både på inntekts- og kostnadssida.</a:t>
            </a:r>
          </a:p>
          <a:p>
            <a:pPr marL="251460" lvl="1" indent="-251460">
              <a:spcBef>
                <a:spcPts val="1000"/>
              </a:spcBef>
              <a:buClr>
                <a:srgbClr val="EB4040"/>
              </a:buClr>
              <a:buFont typeface="Calibri" panose="020F0502020204030204" pitchFamily="34" charset="0"/>
              <a:buChar char="•"/>
            </a:pPr>
            <a:r>
              <a:rPr lang="nb-NO" dirty="0"/>
              <a:t>Søk organisasjonsfondet om tilskudd til utadretta arrangement, skolering og kampanjer.</a:t>
            </a:r>
          </a:p>
          <a:p>
            <a:pPr marL="251460" lvl="1" indent="-251460">
              <a:spcBef>
                <a:spcPts val="1000"/>
              </a:spcBef>
              <a:buClr>
                <a:srgbClr val="EB4040"/>
              </a:buClr>
              <a:buFont typeface="Calibri" panose="020F0502020204030204" pitchFamily="34" charset="0"/>
              <a:buChar char="•"/>
            </a:pPr>
            <a:r>
              <a:rPr lang="nb-NO" dirty="0"/>
              <a:t>Rapportering på valgkampbidrag til SSB.</a:t>
            </a:r>
          </a:p>
          <a:p>
            <a:pPr marL="251460" lvl="1" indent="-251460">
              <a:spcBef>
                <a:spcPts val="1000"/>
              </a:spcBef>
              <a:buClr>
                <a:srgbClr val="EB4040"/>
              </a:buClr>
              <a:buFont typeface="Calibri" panose="020F0502020204030204" pitchFamily="34" charset="0"/>
              <a:buChar char="•"/>
            </a:pPr>
            <a:r>
              <a:rPr lang="nb-NO" dirty="0"/>
              <a:t>Kostnader til valgkamppakka.</a:t>
            </a:r>
          </a:p>
          <a:p>
            <a:pPr marL="251460" lvl="1" indent="-251460">
              <a:spcBef>
                <a:spcPts val="1000"/>
              </a:spcBef>
              <a:buClr>
                <a:srgbClr val="EB4040"/>
              </a:buClr>
              <a:buFont typeface="Calibri" panose="020F0502020204030204" pitchFamily="34" charset="0"/>
              <a:buChar char="•"/>
            </a:pPr>
            <a:r>
              <a:rPr lang="nb-NO" dirty="0">
                <a:latin typeface="Arial"/>
                <a:cs typeface="Arial"/>
              </a:rPr>
              <a:t>Ev. annet valgkampmateriell.</a:t>
            </a:r>
          </a:p>
        </p:txBody>
      </p:sp>
      <p:sp>
        <p:nvSpPr>
          <p:cNvPr id="4" name="Tittel 3">
            <a:extLst>
              <a:ext uri="{FF2B5EF4-FFF2-40B4-BE49-F238E27FC236}">
                <a16:creationId xmlns:a16="http://schemas.microsoft.com/office/drawing/2014/main" id="{D71605E6-62BB-CD46-BB91-FC6BAFCEDEFC}"/>
              </a:ext>
            </a:extLst>
          </p:cNvPr>
          <p:cNvSpPr>
            <a:spLocks noGrp="1"/>
          </p:cNvSpPr>
          <p:nvPr>
            <p:ph type="title"/>
          </p:nvPr>
        </p:nvSpPr>
        <p:spPr/>
        <p:txBody>
          <a:bodyPr/>
          <a:lstStyle/>
          <a:p>
            <a:r>
              <a:rPr lang="nb-NO"/>
              <a:t>Valgkampbudsjett</a:t>
            </a:r>
          </a:p>
        </p:txBody>
      </p:sp>
    </p:spTree>
    <p:extLst>
      <p:ext uri="{BB962C8B-B14F-4D97-AF65-F5344CB8AC3E}">
        <p14:creationId xmlns:p14="http://schemas.microsoft.com/office/powerpoint/2010/main" val="29835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5" descr="Et bilde som inneholder tekst, visittkort, skjermbilde&#10;&#10;Automatisk generert beskrivelse">
            <a:extLst>
              <a:ext uri="{FF2B5EF4-FFF2-40B4-BE49-F238E27FC236}">
                <a16:creationId xmlns:a16="http://schemas.microsoft.com/office/drawing/2014/main" id="{1550790F-B62D-5E6C-9A47-3A7F3F48244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b="26777"/>
          <a:stretch/>
        </p:blipFill>
        <p:spPr>
          <a:xfrm>
            <a:off x="501978" y="1782501"/>
            <a:ext cx="9563729" cy="3413968"/>
          </a:xfrm>
          <a:noFill/>
        </p:spPr>
      </p:pic>
      <p:sp>
        <p:nvSpPr>
          <p:cNvPr id="4" name="Title 3">
            <a:extLst>
              <a:ext uri="{FF2B5EF4-FFF2-40B4-BE49-F238E27FC236}">
                <a16:creationId xmlns:a16="http://schemas.microsoft.com/office/drawing/2014/main" id="{F848172B-5E2C-CED3-AAC2-35F7862DEACF}"/>
              </a:ext>
            </a:extLst>
          </p:cNvPr>
          <p:cNvSpPr>
            <a:spLocks noGrp="1"/>
          </p:cNvSpPr>
          <p:nvPr>
            <p:ph type="title"/>
          </p:nvPr>
        </p:nvSpPr>
        <p:spPr>
          <a:xfrm>
            <a:off x="0" y="476546"/>
            <a:ext cx="8468127" cy="763200"/>
          </a:xfrm>
        </p:spPr>
        <p:txBody>
          <a:bodyPr anchor="ctr">
            <a:normAutofit/>
          </a:bodyPr>
          <a:lstStyle/>
          <a:p>
            <a:r>
              <a:rPr lang="nb-NO"/>
              <a:t>Ressursbanken</a:t>
            </a:r>
          </a:p>
        </p:txBody>
      </p:sp>
    </p:spTree>
    <p:extLst>
      <p:ext uri="{BB962C8B-B14F-4D97-AF65-F5344CB8AC3E}">
        <p14:creationId xmlns:p14="http://schemas.microsoft.com/office/powerpoint/2010/main" val="1858303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t ned og tips en SV venn! SVs aktivistapp, sv.no/app - antropomorf katt med telefon. tekst og QR kode og illustrasjon">
            <a:extLst>
              <a:ext uri="{FF2B5EF4-FFF2-40B4-BE49-F238E27FC236}">
                <a16:creationId xmlns:a16="http://schemas.microsoft.com/office/drawing/2014/main" id="{11FCE8D0-F64F-E935-F55B-A60790EBE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28" r="2" b="2"/>
          <a:stretch/>
        </p:blipFill>
        <p:spPr bwMode="auto">
          <a:xfrm>
            <a:off x="2884967" y="1782502"/>
            <a:ext cx="5458708" cy="4734046"/>
          </a:xfrm>
          <a:prstGeom prst="rect">
            <a:avLst/>
          </a:prstGeom>
          <a:solidFill>
            <a:srgbClr val="FFFFFF"/>
          </a:solidFill>
        </p:spPr>
      </p:pic>
      <p:sp>
        <p:nvSpPr>
          <p:cNvPr id="3" name="Plassholder for tekst 2">
            <a:extLst>
              <a:ext uri="{FF2B5EF4-FFF2-40B4-BE49-F238E27FC236}">
                <a16:creationId xmlns:a16="http://schemas.microsoft.com/office/drawing/2014/main" id="{624AE4E9-8DB4-2679-E0A6-80317B740F90}"/>
              </a:ext>
            </a:extLst>
          </p:cNvPr>
          <p:cNvSpPr>
            <a:spLocks noGrp="1"/>
          </p:cNvSpPr>
          <p:nvPr>
            <p:ph sz="half" idx="10"/>
          </p:nvPr>
        </p:nvSpPr>
        <p:spPr>
          <a:xfrm>
            <a:off x="6458674" y="1782502"/>
            <a:ext cx="5458708" cy="4734046"/>
          </a:xfrm>
        </p:spPr>
        <p:txBody>
          <a:bodyPr>
            <a:normAutofit/>
          </a:bodyPr>
          <a:lstStyle/>
          <a:p>
            <a:pPr marL="571614" indent="-571614">
              <a:buFont typeface="Arial"/>
              <a:buChar char="•"/>
            </a:pPr>
            <a:endParaRPr lang="nb-NO"/>
          </a:p>
          <a:p>
            <a:endParaRPr lang="nn-NO"/>
          </a:p>
        </p:txBody>
      </p:sp>
      <p:sp>
        <p:nvSpPr>
          <p:cNvPr id="4" name="Tittel 3">
            <a:extLst>
              <a:ext uri="{FF2B5EF4-FFF2-40B4-BE49-F238E27FC236}">
                <a16:creationId xmlns:a16="http://schemas.microsoft.com/office/drawing/2014/main" id="{50C44478-AD5F-AA02-B1CC-B4045EC6966A}"/>
              </a:ext>
            </a:extLst>
          </p:cNvPr>
          <p:cNvSpPr>
            <a:spLocks noGrp="1"/>
          </p:cNvSpPr>
          <p:nvPr>
            <p:ph type="title"/>
          </p:nvPr>
        </p:nvSpPr>
        <p:spPr>
          <a:xfrm>
            <a:off x="-1" y="483981"/>
            <a:ext cx="8468127" cy="763200"/>
          </a:xfrm>
        </p:spPr>
        <p:txBody>
          <a:bodyPr anchor="ctr">
            <a:normAutofit/>
          </a:bodyPr>
          <a:lstStyle/>
          <a:p>
            <a:r>
              <a:rPr lang="nb-NO"/>
              <a:t>Last ned SV-appen i dag!</a:t>
            </a:r>
            <a:endParaRPr lang="nn-NO"/>
          </a:p>
        </p:txBody>
      </p:sp>
    </p:spTree>
    <p:extLst>
      <p:ext uri="{BB962C8B-B14F-4D97-AF65-F5344CB8AC3E}">
        <p14:creationId xmlns:p14="http://schemas.microsoft.com/office/powerpoint/2010/main" val="2654246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51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84E7B69-273D-9F6F-C78C-2445620C427E}"/>
              </a:ext>
            </a:extLst>
          </p:cNvPr>
          <p:cNvSpPr>
            <a:spLocks noGrp="1"/>
          </p:cNvSpPr>
          <p:nvPr>
            <p:ph sz="half" idx="1"/>
          </p:nvPr>
        </p:nvSpPr>
        <p:spPr>
          <a:xfrm>
            <a:off x="277793" y="1782502"/>
            <a:ext cx="5458708" cy="4734046"/>
          </a:xfrm>
        </p:spPr>
        <p:txBody>
          <a:bodyPr vert="horz" lIns="0" tIns="0" rIns="0" bIns="0" rtlCol="0">
            <a:normAutofit/>
          </a:bodyPr>
          <a:lstStyle/>
          <a:p>
            <a:r>
              <a:rPr lang="nb-NO" dirty="0"/>
              <a:t>Omfordele.</a:t>
            </a:r>
          </a:p>
          <a:p>
            <a:pPr marL="251460" indent="-251460"/>
            <a:r>
              <a:rPr lang="nb-NO" dirty="0"/>
              <a:t>Styrke velferden.</a:t>
            </a:r>
          </a:p>
          <a:p>
            <a:pPr marL="251460" indent="-251460"/>
            <a:r>
              <a:rPr lang="nb-NO" dirty="0"/>
              <a:t>Gjøre bolig til et hjem, ikke spekulasjonsobjekt. </a:t>
            </a:r>
          </a:p>
          <a:p>
            <a:pPr marL="251460" indent="-251460"/>
            <a:r>
              <a:rPr lang="nb-NO" dirty="0"/>
              <a:t>Kutte utslipp og skape grønne arbeidsplasser. </a:t>
            </a:r>
          </a:p>
          <a:p>
            <a:pPr marL="251460" indent="-251460"/>
            <a:r>
              <a:rPr lang="nb-NO" dirty="0"/>
              <a:t>Satse på fred og solidaritet. </a:t>
            </a:r>
          </a:p>
        </p:txBody>
      </p:sp>
      <p:pic>
        <p:nvPicPr>
          <p:cNvPr id="2" name="Bilde 1" descr="A couple of kids running across a lush green field">
            <a:extLst>
              <a:ext uri="{FF2B5EF4-FFF2-40B4-BE49-F238E27FC236}">
                <a16:creationId xmlns:a16="http://schemas.microsoft.com/office/drawing/2014/main" id="{5945AE32-2CF6-6C94-D428-4162D19731BC}"/>
              </a:ext>
            </a:extLst>
          </p:cNvPr>
          <p:cNvPicPr>
            <a:picLocks noChangeAspect="1"/>
          </p:cNvPicPr>
          <p:nvPr/>
        </p:nvPicPr>
        <p:blipFill>
          <a:blip r:embed="rId3"/>
          <a:srcRect l="10364" r="12671" b="3"/>
          <a:stretch/>
        </p:blipFill>
        <p:spPr>
          <a:xfrm>
            <a:off x="6458674" y="1782502"/>
            <a:ext cx="5458708" cy="4734046"/>
          </a:xfrm>
          <a:prstGeom prst="rect">
            <a:avLst/>
          </a:prstGeom>
          <a:noFill/>
        </p:spPr>
      </p:pic>
      <p:sp>
        <p:nvSpPr>
          <p:cNvPr id="4" name="Tittel 3">
            <a:extLst>
              <a:ext uri="{FF2B5EF4-FFF2-40B4-BE49-F238E27FC236}">
                <a16:creationId xmlns:a16="http://schemas.microsoft.com/office/drawing/2014/main" id="{963BA7BD-C6AF-DA5B-DFAB-CF77FD6AFF7E}"/>
              </a:ext>
            </a:extLst>
          </p:cNvPr>
          <p:cNvSpPr>
            <a:spLocks noGrp="1"/>
          </p:cNvSpPr>
          <p:nvPr>
            <p:ph type="title"/>
          </p:nvPr>
        </p:nvSpPr>
        <p:spPr>
          <a:xfrm>
            <a:off x="-1" y="483981"/>
            <a:ext cx="8468127" cy="763200"/>
          </a:xfrm>
        </p:spPr>
        <p:txBody>
          <a:bodyPr anchor="ctr">
            <a:normAutofit/>
          </a:bodyPr>
          <a:lstStyle/>
          <a:p>
            <a:r>
              <a:rPr lang="nb-NO"/>
              <a:t>Hvordan SV endrer verden</a:t>
            </a:r>
          </a:p>
        </p:txBody>
      </p:sp>
    </p:spTree>
    <p:extLst>
      <p:ext uri="{BB962C8B-B14F-4D97-AF65-F5344CB8AC3E}">
        <p14:creationId xmlns:p14="http://schemas.microsoft.com/office/powerpoint/2010/main" val="383609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5D743C-7063-7B21-6FE3-B2DD3155D18F}"/>
              </a:ext>
            </a:extLst>
          </p:cNvPr>
          <p:cNvSpPr>
            <a:spLocks noGrp="1"/>
          </p:cNvSpPr>
          <p:nvPr>
            <p:ph type="subTitle" idx="1"/>
          </p:nvPr>
        </p:nvSpPr>
        <p:spPr/>
        <p:txBody>
          <a:bodyPr/>
          <a:lstStyle/>
          <a:p>
            <a:r>
              <a:rPr lang="en-US">
                <a:latin typeface="Arial"/>
                <a:cs typeface="Arial"/>
              </a:rPr>
              <a:t>Klar, </a:t>
            </a:r>
            <a:r>
              <a:rPr lang="en-US" err="1">
                <a:latin typeface="Arial"/>
                <a:cs typeface="Arial"/>
              </a:rPr>
              <a:t>ferdig</a:t>
            </a:r>
            <a:r>
              <a:rPr lang="en-US">
                <a:latin typeface="Arial"/>
                <a:cs typeface="Arial"/>
              </a:rPr>
              <a:t> – </a:t>
            </a:r>
            <a:r>
              <a:rPr lang="en-US" err="1">
                <a:latin typeface="Arial"/>
                <a:cs typeface="Arial"/>
              </a:rPr>
              <a:t>valgkamp</a:t>
            </a:r>
            <a:r>
              <a:rPr lang="en-US">
                <a:latin typeface="Arial"/>
                <a:cs typeface="Arial"/>
              </a:rPr>
              <a:t>! </a:t>
            </a:r>
            <a:endParaRPr lang="en-US"/>
          </a:p>
        </p:txBody>
      </p:sp>
      <p:sp>
        <p:nvSpPr>
          <p:cNvPr id="3" name="Picture Placeholder 2">
            <a:extLst>
              <a:ext uri="{FF2B5EF4-FFF2-40B4-BE49-F238E27FC236}">
                <a16:creationId xmlns:a16="http://schemas.microsoft.com/office/drawing/2014/main" id="{710A23BC-F070-579F-E34E-9E099B375F26}"/>
              </a:ext>
            </a:extLst>
          </p:cNvPr>
          <p:cNvSpPr>
            <a:spLocks noGrp="1"/>
          </p:cNvSpPr>
          <p:nvPr>
            <p:ph type="pic" sz="quarter" idx="10"/>
          </p:nvPr>
        </p:nvSpPr>
        <p:spPr/>
        <p:txBody>
          <a:bodyPr/>
          <a:lstStyle/>
          <a:p>
            <a:endParaRPr lang="nb-NO"/>
          </a:p>
        </p:txBody>
      </p:sp>
    </p:spTree>
    <p:extLst>
      <p:ext uri="{BB962C8B-B14F-4D97-AF65-F5344CB8AC3E}">
        <p14:creationId xmlns:p14="http://schemas.microsoft.com/office/powerpoint/2010/main" val="313730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83C6EF5-A9E4-C8F2-8BE6-C37D255FB5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863" r="9863"/>
          <a:stretch>
            <a:fillRect/>
          </a:stretch>
        </p:blipFill>
        <p:spPr/>
      </p:pic>
      <p:sp>
        <p:nvSpPr>
          <p:cNvPr id="6" name="Text Placeholder 5">
            <a:extLst>
              <a:ext uri="{FF2B5EF4-FFF2-40B4-BE49-F238E27FC236}">
                <a16:creationId xmlns:a16="http://schemas.microsoft.com/office/drawing/2014/main" id="{37A99A6C-36E3-94FD-896A-469A02885C42}"/>
              </a:ext>
            </a:extLst>
          </p:cNvPr>
          <p:cNvSpPr>
            <a:spLocks noGrp="1"/>
          </p:cNvSpPr>
          <p:nvPr>
            <p:ph type="body" sz="quarter" idx="14"/>
          </p:nvPr>
        </p:nvSpPr>
        <p:spPr/>
        <p:txBody>
          <a:bodyPr vert="horz" lIns="0" tIns="0" rIns="0" bIns="0" rtlCol="0" anchor="t">
            <a:normAutofit/>
          </a:bodyPr>
          <a:lstStyle/>
          <a:p>
            <a:pPr marL="0" indent="0" fontAlgn="base">
              <a:buNone/>
            </a:pPr>
            <a:endParaRPr lang="en-GB" b="0" i="0" u="none" strike="noStrike">
              <a:effectLst/>
              <a:latin typeface="Segoe UI" panose="020B0502040204020203" pitchFamily="34" charset="0"/>
            </a:endParaRPr>
          </a:p>
          <a:p>
            <a:pPr marL="0" indent="0">
              <a:buNone/>
            </a:pPr>
            <a:endParaRPr lang="nb-NO"/>
          </a:p>
        </p:txBody>
      </p:sp>
      <p:sp>
        <p:nvSpPr>
          <p:cNvPr id="4" name="Title 3">
            <a:extLst>
              <a:ext uri="{FF2B5EF4-FFF2-40B4-BE49-F238E27FC236}">
                <a16:creationId xmlns:a16="http://schemas.microsoft.com/office/drawing/2014/main" id="{02A80E40-0366-4B34-ABAD-0ACD5CD710B5}"/>
              </a:ext>
            </a:extLst>
          </p:cNvPr>
          <p:cNvSpPr>
            <a:spLocks noGrp="1"/>
          </p:cNvSpPr>
          <p:nvPr>
            <p:ph type="title"/>
          </p:nvPr>
        </p:nvSpPr>
        <p:spPr/>
        <p:txBody>
          <a:bodyPr/>
          <a:lstStyle/>
          <a:p>
            <a:r>
              <a:rPr lang="nb-NO"/>
              <a:t>Lokallagets rolle</a:t>
            </a:r>
          </a:p>
        </p:txBody>
      </p:sp>
      <p:sp>
        <p:nvSpPr>
          <p:cNvPr id="2" name="TekstSylinder 1">
            <a:extLst>
              <a:ext uri="{FF2B5EF4-FFF2-40B4-BE49-F238E27FC236}">
                <a16:creationId xmlns:a16="http://schemas.microsoft.com/office/drawing/2014/main" id="{5999AAD1-EA59-7A19-AC8F-7BD6D7AAFDD9}"/>
              </a:ext>
            </a:extLst>
          </p:cNvPr>
          <p:cNvSpPr txBox="1"/>
          <p:nvPr/>
        </p:nvSpPr>
        <p:spPr>
          <a:xfrm>
            <a:off x="451413" y="1910446"/>
            <a:ext cx="654127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444444"/>
                </a:solidFill>
                <a:latin typeface="Calibri"/>
                <a:ea typeface="Calibri"/>
                <a:cs typeface="Calibri"/>
              </a:rPr>
              <a:t>​</a:t>
            </a:r>
          </a:p>
          <a:p>
            <a:r>
              <a:rPr lang="nb-NO" sz="2800" dirty="0">
                <a:solidFill>
                  <a:srgbClr val="440C1A"/>
                </a:solidFill>
                <a:latin typeface="Arial"/>
                <a:cs typeface="Arial"/>
              </a:rPr>
              <a:t>Samlet innsats mot et felles mål:</a:t>
            </a:r>
          </a:p>
          <a:p>
            <a:endParaRPr lang="nb-NO" sz="2800">
              <a:solidFill>
                <a:srgbClr val="440C1A"/>
              </a:solidFill>
              <a:latin typeface="Arial"/>
              <a:cs typeface="Arial"/>
            </a:endParaRPr>
          </a:p>
          <a:p>
            <a:r>
              <a:rPr lang="nb-NO" sz="2800" dirty="0">
                <a:solidFill>
                  <a:srgbClr val="440C1A"/>
                </a:solidFill>
                <a:latin typeface="Arial"/>
                <a:cs typeface="Arial"/>
              </a:rPr>
              <a:t>Nå skal Stortingskandidater velges fra </a:t>
            </a:r>
            <a:r>
              <a:rPr lang="nb-NO" sz="2800" i="1" dirty="0">
                <a:solidFill>
                  <a:srgbClr val="440C1A"/>
                </a:solidFill>
                <a:latin typeface="Arial"/>
                <a:cs typeface="Arial"/>
              </a:rPr>
              <a:t>valgdistriktet</a:t>
            </a:r>
            <a:r>
              <a:rPr lang="nb-NO" sz="2800" dirty="0">
                <a:solidFill>
                  <a:srgbClr val="440C1A"/>
                </a:solidFill>
                <a:latin typeface="Arial"/>
                <a:cs typeface="Arial"/>
              </a:rPr>
              <a:t> </a:t>
            </a:r>
          </a:p>
          <a:p>
            <a:endParaRPr lang="nb-NO" sz="2800" dirty="0">
              <a:solidFill>
                <a:srgbClr val="440C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20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under a tent&#10;&#10;Description automatically generated">
            <a:extLst>
              <a:ext uri="{FF2B5EF4-FFF2-40B4-BE49-F238E27FC236}">
                <a16:creationId xmlns:a16="http://schemas.microsoft.com/office/drawing/2014/main" id="{EA4DD694-A810-77EB-1B0D-93AAAB8AE85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00" r="12500"/>
          <a:stretch>
            <a:fillRect/>
          </a:stretch>
        </p:blipFill>
        <p:spPr/>
      </p:pic>
      <p:sp>
        <p:nvSpPr>
          <p:cNvPr id="3" name="Text Placeholder 2">
            <a:extLst>
              <a:ext uri="{FF2B5EF4-FFF2-40B4-BE49-F238E27FC236}">
                <a16:creationId xmlns:a16="http://schemas.microsoft.com/office/drawing/2014/main" id="{60906BE3-134B-12A2-7650-ABA45C40C698}"/>
              </a:ext>
            </a:extLst>
          </p:cNvPr>
          <p:cNvSpPr>
            <a:spLocks noGrp="1"/>
          </p:cNvSpPr>
          <p:nvPr>
            <p:ph type="body" sz="quarter" idx="14"/>
          </p:nvPr>
        </p:nvSpPr>
        <p:spPr>
          <a:xfrm>
            <a:off x="490160" y="1782501"/>
            <a:ext cx="6192455" cy="4742477"/>
          </a:xfrm>
        </p:spPr>
        <p:txBody>
          <a:bodyPr vert="horz" lIns="0" tIns="0" rIns="0" bIns="0" rtlCol="0" anchor="t">
            <a:normAutofit/>
          </a:bodyPr>
          <a:lstStyle/>
          <a:p>
            <a:pPr marL="457200" indent="-457200">
              <a:buFont typeface="Wingdings" panose="020F0502020204030204" pitchFamily="34" charset="0"/>
              <a:buChar char="q"/>
            </a:pPr>
            <a:r>
              <a:rPr lang="nb-NO" dirty="0">
                <a:latin typeface="Arial"/>
                <a:cs typeface="Arial"/>
              </a:rPr>
              <a:t>Hvem skal lede valgkamparbeidet? </a:t>
            </a:r>
            <a:endParaRPr lang="nb-NO" dirty="0"/>
          </a:p>
          <a:p>
            <a:pPr marL="457200" indent="-457200">
              <a:buFont typeface="Wingdings" panose="020F0502020204030204" pitchFamily="34" charset="0"/>
              <a:buChar char="q"/>
            </a:pPr>
            <a:r>
              <a:rPr lang="nb-NO" dirty="0">
                <a:latin typeface="Arial"/>
                <a:cs typeface="Arial"/>
              </a:rPr>
              <a:t>Hvem skal sitte i valgkampgruppen?</a:t>
            </a:r>
            <a:endParaRPr lang="nb-NO" dirty="0"/>
          </a:p>
          <a:p>
            <a:pPr marL="457200" indent="-457200">
              <a:buFont typeface="Wingdings" panose="020F0502020204030204" pitchFamily="34" charset="0"/>
              <a:buChar char="q"/>
            </a:pPr>
            <a:r>
              <a:rPr lang="nb-NO" dirty="0">
                <a:latin typeface="Arial"/>
                <a:cs typeface="Arial"/>
              </a:rPr>
              <a:t>Kjenner lokallagsstyret til planene? </a:t>
            </a:r>
            <a:endParaRPr lang="nb-NO" dirty="0"/>
          </a:p>
          <a:p>
            <a:pPr marL="457200" indent="-457200">
              <a:buFont typeface="Wingdings" panose="020F0502020204030204" pitchFamily="34" charset="0"/>
              <a:buChar char="q"/>
            </a:pPr>
            <a:r>
              <a:rPr lang="nb-NO" dirty="0">
                <a:latin typeface="Arial"/>
                <a:cs typeface="Arial"/>
              </a:rPr>
              <a:t>Kjenner fylkesstyret til planene?</a:t>
            </a:r>
          </a:p>
          <a:p>
            <a:pPr marL="457200" indent="-457200">
              <a:buFont typeface="Wingdings" panose="020F0502020204030204" pitchFamily="34" charset="0"/>
              <a:buChar char="q"/>
            </a:pPr>
            <a:r>
              <a:rPr lang="nb-NO" dirty="0">
                <a:latin typeface="Arial"/>
                <a:cs typeface="Arial"/>
              </a:rPr>
              <a:t>Lag en plan for skolering og involvering av medlemmer før og under valgkampen.</a:t>
            </a:r>
          </a:p>
          <a:p>
            <a:pPr marL="457200" indent="-457200">
              <a:buFont typeface="Wingdings" panose="020F0502020204030204" pitchFamily="34" charset="0"/>
              <a:buChar char="q"/>
            </a:pPr>
            <a:r>
              <a:rPr lang="nb-NO" dirty="0">
                <a:latin typeface="Arial"/>
                <a:cs typeface="Arial"/>
              </a:rPr>
              <a:t>Lag en </a:t>
            </a:r>
            <a:r>
              <a:rPr lang="nb-NO" dirty="0" err="1">
                <a:latin typeface="Arial"/>
                <a:cs typeface="Arial"/>
              </a:rPr>
              <a:t>seksukersplan</a:t>
            </a:r>
            <a:r>
              <a:rPr lang="nb-NO" dirty="0">
                <a:latin typeface="Arial"/>
                <a:cs typeface="Arial"/>
              </a:rPr>
              <a:t> for den intensive valgkampen i august. </a:t>
            </a:r>
          </a:p>
          <a:p>
            <a:pPr marL="0" indent="0">
              <a:buNone/>
            </a:pPr>
            <a:endParaRPr lang="nb-NO" dirty="0"/>
          </a:p>
        </p:txBody>
      </p:sp>
      <p:sp>
        <p:nvSpPr>
          <p:cNvPr id="4" name="Title 3">
            <a:extLst>
              <a:ext uri="{FF2B5EF4-FFF2-40B4-BE49-F238E27FC236}">
                <a16:creationId xmlns:a16="http://schemas.microsoft.com/office/drawing/2014/main" id="{C8EB3520-075B-C2A4-70CC-05538B16A7FB}"/>
              </a:ext>
            </a:extLst>
          </p:cNvPr>
          <p:cNvSpPr>
            <a:spLocks noGrp="1"/>
          </p:cNvSpPr>
          <p:nvPr>
            <p:ph type="title"/>
          </p:nvPr>
        </p:nvSpPr>
        <p:spPr/>
        <p:txBody>
          <a:bodyPr/>
          <a:lstStyle/>
          <a:p>
            <a:r>
              <a:rPr lang="nb-NO"/>
              <a:t>Legg planene tidlig!</a:t>
            </a:r>
          </a:p>
        </p:txBody>
      </p:sp>
    </p:spTree>
    <p:extLst>
      <p:ext uri="{BB962C8B-B14F-4D97-AF65-F5344CB8AC3E}">
        <p14:creationId xmlns:p14="http://schemas.microsoft.com/office/powerpoint/2010/main" val="245573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47F831F-BD20-0345-B2BA-0FE7E84D1353}"/>
              </a:ext>
            </a:extLst>
          </p:cNvPr>
          <p:cNvSpPr>
            <a:spLocks noGrp="1"/>
          </p:cNvSpPr>
          <p:nvPr>
            <p:ph type="subTitle" idx="1"/>
          </p:nvPr>
        </p:nvSpPr>
        <p:spPr/>
        <p:txBody>
          <a:bodyPr/>
          <a:lstStyle/>
          <a:p>
            <a:r>
              <a:rPr lang="nn-NO">
                <a:latin typeface="Arial"/>
                <a:cs typeface="Arial"/>
              </a:rPr>
              <a:t>Rekruttering av frivillige til </a:t>
            </a:r>
            <a:r>
              <a:rPr lang="nn-NO" err="1">
                <a:latin typeface="Arial"/>
                <a:cs typeface="Arial"/>
              </a:rPr>
              <a:t>valgkampen</a:t>
            </a:r>
            <a:endParaRPr lang="nn-NO" err="1"/>
          </a:p>
        </p:txBody>
      </p:sp>
      <p:sp>
        <p:nvSpPr>
          <p:cNvPr id="4" name="Plassholder for bilde 3">
            <a:extLst>
              <a:ext uri="{FF2B5EF4-FFF2-40B4-BE49-F238E27FC236}">
                <a16:creationId xmlns:a16="http://schemas.microsoft.com/office/drawing/2014/main" id="{38D4E949-4B69-4740-8C4F-AD518B57E857}"/>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923682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61EFB86-328A-26BB-C2FB-9C56597477E1}"/>
              </a:ext>
            </a:extLst>
          </p:cNvPr>
          <p:cNvSpPr>
            <a:spLocks noGrp="1"/>
          </p:cNvSpPr>
          <p:nvPr>
            <p:ph idx="1"/>
          </p:nvPr>
        </p:nvSpPr>
        <p:spPr/>
        <p:txBody>
          <a:bodyPr vert="horz" lIns="0" tIns="0" rIns="0" bIns="0" rtlCol="0" anchor="t">
            <a:normAutofit/>
          </a:bodyPr>
          <a:lstStyle/>
          <a:p>
            <a:pPr marL="251460" indent="-251460">
              <a:lnSpc>
                <a:spcPct val="107000"/>
              </a:lnSpc>
              <a:spcAft>
                <a:spcPts val="800"/>
              </a:spcAft>
            </a:pPr>
            <a:endParaRPr lang="nb-NO">
              <a:effectLst/>
              <a:latin typeface="Arial" panose="020B0604020202020204" pitchFamily="34" charset="0"/>
              <a:ea typeface="Arial" panose="020B0604020202020204" pitchFamily="34" charset="0"/>
              <a:cs typeface="Times New Roman" panose="02020603050405020304" pitchFamily="18" charset="0"/>
            </a:endParaRPr>
          </a:p>
          <a:p>
            <a:pPr marL="251460" indent="-251460"/>
            <a:endParaRPr lang="nb-NO"/>
          </a:p>
        </p:txBody>
      </p:sp>
      <p:sp>
        <p:nvSpPr>
          <p:cNvPr id="3" name="Tittel 2">
            <a:extLst>
              <a:ext uri="{FF2B5EF4-FFF2-40B4-BE49-F238E27FC236}">
                <a16:creationId xmlns:a16="http://schemas.microsoft.com/office/drawing/2014/main" id="{5998D66F-33B0-F342-0536-81F0E5ECB31E}"/>
              </a:ext>
            </a:extLst>
          </p:cNvPr>
          <p:cNvSpPr>
            <a:spLocks noGrp="1"/>
          </p:cNvSpPr>
          <p:nvPr>
            <p:ph type="title"/>
          </p:nvPr>
        </p:nvSpPr>
        <p:spPr/>
        <p:txBody>
          <a:bodyPr/>
          <a:lstStyle/>
          <a:p>
            <a:r>
              <a:rPr lang="nb-NO"/>
              <a:t>Medlemsorganisasjonen </a:t>
            </a:r>
          </a:p>
        </p:txBody>
      </p:sp>
      <p:pic>
        <p:nvPicPr>
          <p:cNvPr id="4" name="Bilde 3" descr="Et bilde som inneholder person, klær, møbler, vegg&#10;&#10;Automatisk generert beskrivelse">
            <a:extLst>
              <a:ext uri="{FF2B5EF4-FFF2-40B4-BE49-F238E27FC236}">
                <a16:creationId xmlns:a16="http://schemas.microsoft.com/office/drawing/2014/main" id="{F2C7F5A8-D949-B161-3A26-1CD8001AB33F}"/>
              </a:ext>
            </a:extLst>
          </p:cNvPr>
          <p:cNvPicPr>
            <a:picLocks noChangeAspect="1"/>
          </p:cNvPicPr>
          <p:nvPr/>
        </p:nvPicPr>
        <p:blipFill>
          <a:blip r:embed="rId3"/>
          <a:stretch>
            <a:fillRect/>
          </a:stretch>
        </p:blipFill>
        <p:spPr>
          <a:xfrm>
            <a:off x="3049163" y="1978750"/>
            <a:ext cx="6098327" cy="4063419"/>
          </a:xfrm>
          <a:prstGeom prst="rect">
            <a:avLst/>
          </a:prstGeom>
        </p:spPr>
      </p:pic>
    </p:spTree>
    <p:extLst>
      <p:ext uri="{BB962C8B-B14F-4D97-AF65-F5344CB8AC3E}">
        <p14:creationId xmlns:p14="http://schemas.microsoft.com/office/powerpoint/2010/main" val="3431890678"/>
      </p:ext>
    </p:extLst>
  </p:cSld>
  <p:clrMapOvr>
    <a:masterClrMapping/>
  </p:clrMapOvr>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8" ma:contentTypeDescription="" ma:contentTypeScope="" ma:versionID="00d63c818aa69bce5b55897c2f7f02e0">
  <xsd:schema xmlns:xsd="http://www.w3.org/2001/XMLSchema" xmlns:xs="http://www.w3.org/2001/XMLSchema" xmlns:p="http://schemas.microsoft.com/office/2006/metadata/properties" xmlns:ns2="1acbe4c6-3533-4d0a-bf4e-4a7241bf3ad3" xmlns:ns3="756fdda2-5d50-4e89-850a-a89271ab24f9" targetNamespace="http://schemas.microsoft.com/office/2006/metadata/properties" ma:root="true" ma:fieldsID="be1f7a1b662a7a8c52903cb014a666bb" ns2:_="" ns3:_="">
    <xsd:import namespace="1acbe4c6-3533-4d0a-bf4e-4a7241bf3ad3"/>
    <xsd:import namespace="756fdda2-5d50-4e89-850a-a89271ab24f9"/>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be4c6-3533-4d0a-bf4e-4a7241bf3ad3" elementFormDefault="qualified">
    <xsd:import namespace="http://schemas.microsoft.com/office/2006/documentManagement/types"/>
    <xsd:import namespace="http://schemas.microsoft.com/office/infopath/2007/PartnerControls"/>
    <xsd:element name="lcf76f155ced4ddcb4097134ff3c332f" ma:index="8" nillable="true" ma:displayName="Bildemerkelapper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dda2-5d50-4e89-850a-a89271ab24f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f892073-ff4c-4031-88db-6a58b65d80b8}" ma:internalName="TaxCatchAll" ma:showField="CatchAllData" ma:web="756fdda2-5d50-4e89-850a-a89271ab2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cbe4c6-3533-4d0a-bf4e-4a7241bf3ad3" xsi:nil="true"/>
    <TaxCatchAll xmlns="756fdda2-5d50-4e89-850a-a89271ab24f9" xsi:nil="true"/>
  </documentManagement>
</p:properties>
</file>

<file path=customXml/itemProps1.xml><?xml version="1.0" encoding="utf-8"?>
<ds:datastoreItem xmlns:ds="http://schemas.openxmlformats.org/officeDocument/2006/customXml" ds:itemID="{6DA164F9-FD42-4B74-AEBB-2A0E2CC86D83}">
  <ds:schemaRefs>
    <ds:schemaRef ds:uri="http://schemas.microsoft.com/sharepoint/v3/contenttype/forms"/>
  </ds:schemaRefs>
</ds:datastoreItem>
</file>

<file path=customXml/itemProps2.xml><?xml version="1.0" encoding="utf-8"?>
<ds:datastoreItem xmlns:ds="http://schemas.openxmlformats.org/officeDocument/2006/customXml" ds:itemID="{87E7CD08-C2F3-4D3E-8F1C-C192955F9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cbe4c6-3533-4d0a-bf4e-4a7241bf3ad3"/>
    <ds:schemaRef ds:uri="756fdda2-5d50-4e89-850a-a89271ab24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871B0A-0A31-4462-8913-C30FEFAE19E0}">
  <ds:schemaRefs>
    <ds:schemaRef ds:uri="1acbe4c6-3533-4d0a-bf4e-4a7241bf3ad3"/>
    <ds:schemaRef ds:uri="http://schemas.openxmlformats.org/package/2006/metadata/core-properties"/>
    <ds:schemaRef ds:uri="http://schemas.microsoft.com/office/2006/documentManagement/types"/>
    <ds:schemaRef ds:uri="756fdda2-5d50-4e89-850a-a89271ab24f9"/>
    <ds:schemaRef ds:uri="http://www.w3.org/XML/1998/namespace"/>
    <ds:schemaRef ds:uri="http://schemas.microsoft.com/office/2006/metadata/properties"/>
    <ds:schemaRef ds:uri="http://schemas.microsoft.com/office/infopath/2007/PartnerControl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67</TotalTime>
  <Words>4316</Words>
  <Application>Microsoft Office PowerPoint</Application>
  <PresentationFormat>Egendefinert</PresentationFormat>
  <Paragraphs>394</Paragraphs>
  <Slides>37</Slides>
  <Notes>26</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37</vt:i4>
      </vt:variant>
    </vt:vector>
  </HeadingPairs>
  <TitlesOfParts>
    <vt:vector size="43" baseType="lpstr">
      <vt:lpstr>Arial</vt:lpstr>
      <vt:lpstr>Arial,Sans-Serif</vt:lpstr>
      <vt:lpstr>Calibri</vt:lpstr>
      <vt:lpstr>Segoe UI</vt:lpstr>
      <vt:lpstr>Wingdings</vt:lpstr>
      <vt:lpstr>2_Profil2020</vt:lpstr>
      <vt:lpstr>PowerPoint-presentasjon</vt:lpstr>
      <vt:lpstr>Tingenes tilstand</vt:lpstr>
      <vt:lpstr>SVs hovedsaker valgkampen 2025 </vt:lpstr>
      <vt:lpstr>Hvordan SV endrer verden</vt:lpstr>
      <vt:lpstr>PowerPoint-presentasjon</vt:lpstr>
      <vt:lpstr>Lokallagets rolle</vt:lpstr>
      <vt:lpstr>Legg planene tidlig!</vt:lpstr>
      <vt:lpstr>PowerPoint-presentasjon</vt:lpstr>
      <vt:lpstr>Medlemsorganisasjonen </vt:lpstr>
      <vt:lpstr>Hvorfor skal folk engasjere seg i SVs valgkamp?</vt:lpstr>
      <vt:lpstr>Eksempel på oppgaver til frivillige </vt:lpstr>
      <vt:lpstr>Ringing til medlemmer</vt:lpstr>
      <vt:lpstr>Hvordan ta vare på de frivillige?</vt:lpstr>
      <vt:lpstr>Tidslinje for planlegging av valgkamp</vt:lpstr>
      <vt:lpstr>PowerPoint-presentasjon</vt:lpstr>
      <vt:lpstr>Skolering fra SV sentralt</vt:lpstr>
      <vt:lpstr>Skolering i lokallaget</vt:lpstr>
      <vt:lpstr>PowerPoint-presentasjon</vt:lpstr>
      <vt:lpstr>Facebook og Instagram</vt:lpstr>
      <vt:lpstr>PowerPoint-presentasjon</vt:lpstr>
      <vt:lpstr>Vi skal ut og snakke med folk</vt:lpstr>
      <vt:lpstr>Vi snakker med folk der de bor</vt:lpstr>
      <vt:lpstr>Vi snakker med folk på stand</vt:lpstr>
      <vt:lpstr>Gatefest</vt:lpstr>
      <vt:lpstr>Vi snakker med folk vi kjenner</vt:lpstr>
      <vt:lpstr>Flere arrangementer</vt:lpstr>
      <vt:lpstr>SU og skolevalget</vt:lpstr>
      <vt:lpstr>Merkedager</vt:lpstr>
      <vt:lpstr>Nasjonale aksjonsdager</vt:lpstr>
      <vt:lpstr>PowerPoint-presentasjon</vt:lpstr>
      <vt:lpstr>Valgkamppakka</vt:lpstr>
      <vt:lpstr>Nettbutikken</vt:lpstr>
      <vt:lpstr>PowerPoint-presentasjon</vt:lpstr>
      <vt:lpstr>Valgkampbudsjett</vt:lpstr>
      <vt:lpstr>Ressursbanken</vt:lpstr>
      <vt:lpstr>Last ned SV-appen i dag!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Hvordan planlegge valgkampen lokalt?</dc:title>
  <dc:creator>Petter Dotterud Anthun</dc:creator>
  <cp:lastModifiedBy>Stine Solvoll Navarsete</cp:lastModifiedBy>
  <cp:revision>52</cp:revision>
  <cp:lastPrinted>2021-02-10T13:22:25Z</cp:lastPrinted>
  <dcterms:created xsi:type="dcterms:W3CDTF">2021-01-19T18:09:11Z</dcterms:created>
  <dcterms:modified xsi:type="dcterms:W3CDTF">2025-03-20T12:35:54Z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0x010100E02C9E57440C23418E464983F76019A40041CABD448CF9BA48843F6610560F00A6</vt:lpwstr>
  </property>
  <property fmtid="{D5CDD505-2E9C-101B-9397-08002B2CF9AE}" pid="3" name="SharedWithUsers">
    <vt:lpwstr>258;#Nils-Erik Flatø;#29;#Endre Flatmo</vt:lpwstr>
  </property>
  <property fmtid="{D5CDD505-2E9C-101B-9397-08002B2CF9AE}" pid="4" name="MediaServiceImageTags">
    <vt:lpwstr/>
  </property>
</Properties>
</file>